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0"/>
  </p:notesMasterIdLst>
  <p:handoutMasterIdLst>
    <p:handoutMasterId r:id="rId31"/>
  </p:handoutMasterIdLst>
  <p:sldIdLst>
    <p:sldId id="269" r:id="rId5"/>
    <p:sldId id="282" r:id="rId6"/>
    <p:sldId id="312" r:id="rId7"/>
    <p:sldId id="313" r:id="rId8"/>
    <p:sldId id="381" r:id="rId9"/>
    <p:sldId id="314" r:id="rId10"/>
    <p:sldId id="355" r:id="rId11"/>
    <p:sldId id="384" r:id="rId12"/>
    <p:sldId id="300" r:id="rId13"/>
    <p:sldId id="392" r:id="rId14"/>
    <p:sldId id="385" r:id="rId15"/>
    <p:sldId id="386" r:id="rId16"/>
    <p:sldId id="387" r:id="rId17"/>
    <p:sldId id="363" r:id="rId18"/>
    <p:sldId id="388" r:id="rId19"/>
    <p:sldId id="391" r:id="rId20"/>
    <p:sldId id="366" r:id="rId21"/>
    <p:sldId id="278" r:id="rId22"/>
    <p:sldId id="288" r:id="rId23"/>
    <p:sldId id="306" r:id="rId24"/>
    <p:sldId id="267" r:id="rId25"/>
    <p:sldId id="367" r:id="rId26"/>
    <p:sldId id="308" r:id="rId27"/>
    <p:sldId id="389"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97E"/>
    <a:srgbClr val="8EBBE5"/>
    <a:srgbClr val="DF4661"/>
    <a:srgbClr val="EADA24"/>
    <a:srgbClr val="FF671F"/>
    <a:srgbClr val="CEDC00"/>
    <a:srgbClr val="00A9CE"/>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582" y="72"/>
      </p:cViewPr>
      <p:guideLst/>
    </p:cSldViewPr>
  </p:slideViewPr>
  <p:notesTextViewPr>
    <p:cViewPr>
      <p:scale>
        <a:sx n="1" d="1"/>
        <a:sy n="1" d="1"/>
      </p:scale>
      <p:origin x="0" y="0"/>
    </p:cViewPr>
  </p:notesTextViewPr>
  <p:notesViewPr>
    <p:cSldViewPr snapToGrid="0">
      <p:cViewPr varScale="1">
        <p:scale>
          <a:sx n="95" d="100"/>
          <a:sy n="95" d="100"/>
        </p:scale>
        <p:origin x="157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83B256-1AE0-4299-91E1-0281CD7A2E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D038F86-38CE-4DB3-8EE3-0B519579F7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B74900-D1A0-4A0B-B202-87900C6359CF}" type="datetimeFigureOut">
              <a:rPr lang="en-US" smtClean="0"/>
              <a:t>2/15/2024</a:t>
            </a:fld>
            <a:endParaRPr lang="en-US"/>
          </a:p>
        </p:txBody>
      </p:sp>
      <p:sp>
        <p:nvSpPr>
          <p:cNvPr id="4" name="Footer Placeholder 3">
            <a:extLst>
              <a:ext uri="{FF2B5EF4-FFF2-40B4-BE49-F238E27FC236}">
                <a16:creationId xmlns:a16="http://schemas.microsoft.com/office/drawing/2014/main" id="{DC4B7D83-9813-44CE-8F08-3F9DFE2F7F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C25C13-C0EE-44AC-8849-A39362DB4C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E70286-22A5-42C5-BF59-1143C233F7C7}" type="slidenum">
              <a:rPr lang="en-US" smtClean="0"/>
              <a:t>‹#›</a:t>
            </a:fld>
            <a:endParaRPr lang="en-US"/>
          </a:p>
        </p:txBody>
      </p:sp>
    </p:spTree>
    <p:extLst>
      <p:ext uri="{BB962C8B-B14F-4D97-AF65-F5344CB8AC3E}">
        <p14:creationId xmlns:p14="http://schemas.microsoft.com/office/powerpoint/2010/main" val="32164513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DAC-D4CE-4D41-A270-2D994750B789}"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F3771D-2FDF-40DF-842A-AEB113364AFB}" type="slidenum">
              <a:rPr lang="en-US" smtClean="0"/>
              <a:t>‹#›</a:t>
            </a:fld>
            <a:endParaRPr lang="en-US"/>
          </a:p>
        </p:txBody>
      </p:sp>
    </p:spTree>
    <p:extLst>
      <p:ext uri="{BB962C8B-B14F-4D97-AF65-F5344CB8AC3E}">
        <p14:creationId xmlns:p14="http://schemas.microsoft.com/office/powerpoint/2010/main" val="1874435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 J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A80B9-591D-47DE-A0AD-79283E03177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926378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199002"/>
            <a:ext cx="7196842" cy="615553"/>
          </a:xfrm>
          <a:noFill/>
        </p:spPr>
        <p:txBody>
          <a:bodyPr lIns="45720" tIns="0" rIns="45720" bIns="0"/>
          <a:lstStyle>
            <a:lvl1pPr>
              <a:lnSpc>
                <a:spcPct val="100000"/>
              </a:lnSpc>
              <a:defRPr sz="4000" b="1" u="none" cap="none" baseline="0">
                <a:solidFill>
                  <a:srgbClr val="10497E"/>
                </a:solidFill>
              </a:defRPr>
            </a:lvl1pPr>
          </a:lstStyle>
          <a:p>
            <a:r>
              <a:rPr lang="en-US" dirty="0"/>
              <a:t>Click to edit master title style</a:t>
            </a:r>
          </a:p>
        </p:txBody>
      </p:sp>
      <p:sp>
        <p:nvSpPr>
          <p:cNvPr id="3" name="Content Placeholder 2"/>
          <p:cNvSpPr>
            <a:spLocks noGrp="1"/>
          </p:cNvSpPr>
          <p:nvPr>
            <p:ph idx="1"/>
          </p:nvPr>
        </p:nvSpPr>
        <p:spPr>
          <a:xfrm>
            <a:off x="1371600" y="1066744"/>
            <a:ext cx="8389815" cy="4599118"/>
          </a:xfrm>
        </p:spPr>
        <p:txBody>
          <a:bodyPr>
            <a:normAutofit/>
          </a:bodyPr>
          <a:lstStyle>
            <a:lvl1pPr marL="228600" indent="-228600">
              <a:buClr>
                <a:srgbClr val="5B6770"/>
              </a:buClr>
              <a:buFont typeface="Wingdings" panose="05000000000000000000" pitchFamily="2" charset="2"/>
              <a:buChar char="§"/>
              <a:defRPr sz="2000">
                <a:solidFill>
                  <a:schemeClr val="tx1"/>
                </a:solidFill>
              </a:defRPr>
            </a:lvl1pPr>
            <a:lvl2pPr marL="685800" indent="-228600">
              <a:buClr>
                <a:srgbClr val="5B6770"/>
              </a:buClr>
              <a:buFont typeface="Wingdings" panose="05000000000000000000" pitchFamily="2" charset="2"/>
              <a:buChar char="w"/>
              <a:defRPr sz="2000">
                <a:solidFill>
                  <a:schemeClr val="tx1"/>
                </a:solidFill>
              </a:defRPr>
            </a:lvl2pPr>
            <a:lvl3pPr marL="1143000" indent="-228600">
              <a:buClr>
                <a:srgbClr val="5B6770"/>
              </a:buClr>
              <a:buFont typeface="Wingdings" panose="05000000000000000000" pitchFamily="2" charset="2"/>
              <a:buChar char=""/>
              <a:defRPr sz="2000">
                <a:solidFill>
                  <a:schemeClr val="tx1"/>
                </a:solidFill>
              </a:defRPr>
            </a:lvl3pPr>
            <a:lvl4pPr marL="1600200" indent="-228600">
              <a:buClr>
                <a:srgbClr val="5B6770"/>
              </a:buClr>
              <a:buFont typeface="Arial" panose="020B0604020202020204" pitchFamily="34" charset="0"/>
              <a:buChar char="›"/>
              <a:defRPr sz="2000">
                <a:solidFill>
                  <a:schemeClr val="tx1"/>
                </a:solidFill>
              </a:defRPr>
            </a:lvl4pPr>
            <a:lvl5pPr marL="2057400" indent="-228600">
              <a:buClr>
                <a:srgbClr val="5B6770"/>
              </a:buClr>
              <a:buFont typeface="Arial" panose="020B0604020202020204" pitchFamily="34" charset="0"/>
              <a:buChar char="-"/>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D9C804DF-D89F-4C72-831D-AC50F52B77E4}"/>
              </a:ext>
            </a:extLst>
          </p:cNvPr>
          <p:cNvPicPr>
            <a:picLocks noChangeAspect="1"/>
          </p:cNvPicPr>
          <p:nvPr userDrawn="1"/>
        </p:nvPicPr>
        <p:blipFill>
          <a:blip r:embed="rId2"/>
          <a:stretch>
            <a:fillRect/>
          </a:stretch>
        </p:blipFill>
        <p:spPr>
          <a:xfrm>
            <a:off x="10136726" y="6011440"/>
            <a:ext cx="1569110" cy="365759"/>
          </a:xfrm>
          <a:prstGeom prst="rect">
            <a:avLst/>
          </a:prstGeom>
        </p:spPr>
      </p:pic>
      <p:sp>
        <p:nvSpPr>
          <p:cNvPr id="8" name="Rectangle 7">
            <a:extLst>
              <a:ext uri="{FF2B5EF4-FFF2-40B4-BE49-F238E27FC236}">
                <a16:creationId xmlns:a16="http://schemas.microsoft.com/office/drawing/2014/main" id="{6BA16F9C-A1FA-4C62-850D-243092BDA9D7}"/>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442DB9A4-EA49-46E4-B647-AC23B5345902}"/>
              </a:ext>
            </a:extLst>
          </p:cNvPr>
          <p:cNvSpPr>
            <a:spLocks noGrp="1"/>
          </p:cNvSpPr>
          <p:nvPr>
            <p:ph type="sldNum" sz="quarter" idx="12"/>
          </p:nvPr>
        </p:nvSpPr>
        <p:spPr>
          <a:xfrm>
            <a:off x="628179" y="6402632"/>
            <a:ext cx="520356" cy="365125"/>
          </a:xfrm>
          <a:prstGeom prst="rect">
            <a:avLst/>
          </a:prstGeom>
        </p:spPr>
        <p:txBody>
          <a:bodyPr/>
          <a:lstStyle>
            <a:lvl1pPr>
              <a:defRPr sz="1100">
                <a:latin typeface="Arial" panose="020B0604020202020204" pitchFamily="34" charset="0"/>
                <a:cs typeface="Arial" panose="020B0604020202020204" pitchFamily="34" charset="0"/>
              </a:defRPr>
            </a:lvl1pPr>
          </a:lstStyle>
          <a:p>
            <a:pPr defTabSz="914400">
              <a:defRPr/>
            </a:pPr>
            <a:fld id="{AA1D5840-4A49-4640-A480-501A25C802DA}" type="slidenum">
              <a:rPr lang="en-US" smtClean="0">
                <a:solidFill>
                  <a:srgbClr val="000000"/>
                </a:solidFill>
              </a:rPr>
              <a:pPr defTabSz="914400">
                <a:defRPr/>
              </a:pPr>
              <a:t>‹#›</a:t>
            </a:fld>
            <a:endParaRPr lang="en-US" dirty="0">
              <a:solidFill>
                <a:srgbClr val="000000"/>
              </a:solidFill>
            </a:endParaRPr>
          </a:p>
        </p:txBody>
      </p:sp>
    </p:spTree>
    <p:extLst>
      <p:ext uri="{BB962C8B-B14F-4D97-AF65-F5344CB8AC3E}">
        <p14:creationId xmlns:p14="http://schemas.microsoft.com/office/powerpoint/2010/main" val="1890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0527"/>
            <a:ext cx="7196842" cy="615553"/>
          </a:xfrm>
          <a:noFill/>
        </p:spPr>
        <p:txBody>
          <a:bodyPr lIns="45720" tIns="0" rIns="45720" bIns="0"/>
          <a:lstStyle>
            <a:lvl1pPr>
              <a:lnSpc>
                <a:spcPct val="100000"/>
              </a:lnSpc>
              <a:defRPr sz="4000" b="1" u="none" cap="none" baseline="0">
                <a:solidFill>
                  <a:srgbClr val="10497E"/>
                </a:solidFill>
              </a:defRPr>
            </a:lvl1pPr>
          </a:lstStyle>
          <a:p>
            <a:r>
              <a:rPr lang="en-US" dirty="0"/>
              <a:t>Click to edit master title style</a:t>
            </a:r>
          </a:p>
        </p:txBody>
      </p:sp>
      <p:sp>
        <p:nvSpPr>
          <p:cNvPr id="3" name="Content Placeholder 2"/>
          <p:cNvSpPr>
            <a:spLocks noGrp="1"/>
          </p:cNvSpPr>
          <p:nvPr>
            <p:ph sz="half" idx="1"/>
          </p:nvPr>
        </p:nvSpPr>
        <p:spPr>
          <a:xfrm>
            <a:off x="1371600" y="1082496"/>
            <a:ext cx="4114800" cy="4351338"/>
          </a:xfrm>
        </p:spPr>
        <p:txBody>
          <a:bodyPr>
            <a:normAutofit/>
          </a:bodyPr>
          <a:lstStyle>
            <a:lvl1pPr marL="228600" indent="-228600">
              <a:buClr>
                <a:srgbClr val="5B6770"/>
              </a:buClr>
              <a:buFont typeface="Wingdings" panose="05000000000000000000" pitchFamily="2" charset="2"/>
              <a:buChar char="§"/>
              <a:defRPr sz="2000">
                <a:solidFill>
                  <a:srgbClr val="000000"/>
                </a:solidFill>
              </a:defRPr>
            </a:lvl1pPr>
            <a:lvl2pPr marL="685800" indent="-228600">
              <a:buClr>
                <a:srgbClr val="5B6770"/>
              </a:buClr>
              <a:buFont typeface="Wingdings" panose="05000000000000000000" pitchFamily="2" charset="2"/>
              <a:buChar char="w"/>
              <a:defRPr sz="2000">
                <a:solidFill>
                  <a:srgbClr val="000000"/>
                </a:solidFill>
              </a:defRPr>
            </a:lvl2pPr>
            <a:lvl3pPr marL="1143000" indent="-228600">
              <a:buClr>
                <a:srgbClr val="5B6770"/>
              </a:buClr>
              <a:buFont typeface="Wingdings" panose="05000000000000000000" pitchFamily="2" charset="2"/>
              <a:buChar char=""/>
              <a:defRPr sz="2000">
                <a:solidFill>
                  <a:srgbClr val="000000"/>
                </a:solidFill>
              </a:defRPr>
            </a:lvl3pPr>
            <a:lvl4pPr marL="1600200" indent="-228600">
              <a:buClr>
                <a:srgbClr val="5B6770"/>
              </a:buClr>
              <a:buFont typeface="Arial" panose="020B0604020202020204" pitchFamily="34" charset="0"/>
              <a:buChar char="›"/>
              <a:defRPr sz="2000">
                <a:solidFill>
                  <a:srgbClr val="000000"/>
                </a:solidFill>
              </a:defRPr>
            </a:lvl4pPr>
            <a:lvl5pPr marL="2057400" indent="-228600">
              <a:buClr>
                <a:srgbClr val="5B6770"/>
              </a:buClr>
              <a:buFont typeface="Arial" panose="020B0604020202020204" pitchFamily="34" charset="0"/>
              <a:buChar char="-"/>
              <a:defRPr sz="200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632579" y="1082496"/>
            <a:ext cx="4114800" cy="4351338"/>
          </a:xfrm>
        </p:spPr>
        <p:txBody>
          <a:bodyPr>
            <a:normAutofit/>
          </a:bodyPr>
          <a:lstStyle>
            <a:lvl1pPr marL="228600" indent="-228600">
              <a:buClr>
                <a:srgbClr val="5B6770"/>
              </a:buClr>
              <a:buFont typeface="Wingdings" panose="05000000000000000000" pitchFamily="2" charset="2"/>
              <a:buChar char="§"/>
              <a:defRPr sz="2000">
                <a:solidFill>
                  <a:srgbClr val="000000"/>
                </a:solidFill>
              </a:defRPr>
            </a:lvl1pPr>
            <a:lvl2pPr marL="685800" indent="-228600">
              <a:buClr>
                <a:srgbClr val="5B6770"/>
              </a:buClr>
              <a:buFont typeface="Wingdings" panose="05000000000000000000" pitchFamily="2" charset="2"/>
              <a:buChar char="w"/>
              <a:defRPr sz="2000">
                <a:solidFill>
                  <a:srgbClr val="000000"/>
                </a:solidFill>
              </a:defRPr>
            </a:lvl2pPr>
            <a:lvl3pPr marL="1143000" indent="-228600">
              <a:buClr>
                <a:srgbClr val="5B6770"/>
              </a:buClr>
              <a:buFont typeface="Wingdings" panose="05000000000000000000" pitchFamily="2" charset="2"/>
              <a:buChar char=""/>
              <a:defRPr sz="2000">
                <a:solidFill>
                  <a:srgbClr val="000000"/>
                </a:solidFill>
              </a:defRPr>
            </a:lvl3pPr>
            <a:lvl4pPr marL="1600200" indent="-228600">
              <a:buClr>
                <a:srgbClr val="5B6770"/>
              </a:buClr>
              <a:buFont typeface="Arial" panose="020B0604020202020204" pitchFamily="34" charset="0"/>
              <a:buChar char="›"/>
              <a:defRPr sz="2000">
                <a:solidFill>
                  <a:srgbClr val="000000"/>
                </a:solidFill>
              </a:defRPr>
            </a:lvl4pPr>
            <a:lvl5pPr marL="2057400" indent="-228600">
              <a:buClr>
                <a:srgbClr val="5B6770"/>
              </a:buClr>
              <a:buFont typeface="Arial" panose="020B0604020202020204" pitchFamily="34" charset="0"/>
              <a:buChar char="-"/>
              <a:defRPr sz="200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628179" y="6402632"/>
            <a:ext cx="520356" cy="365125"/>
          </a:xfrm>
          <a:prstGeom prst="rect">
            <a:avLst/>
          </a:prstGeom>
        </p:spPr>
        <p:txBody>
          <a:bodyPr/>
          <a:lstStyle>
            <a:lvl1pPr>
              <a:defRPr sz="1100">
                <a:latin typeface="Arial" panose="020B0604020202020204" pitchFamily="34" charset="0"/>
                <a:cs typeface="Arial" panose="020B0604020202020204" pitchFamily="34" charset="0"/>
              </a:defRPr>
            </a:lvl1pPr>
          </a:lstStyle>
          <a:p>
            <a:pPr defTabSz="914400">
              <a:defRPr/>
            </a:pPr>
            <a:fld id="{AA1D5840-4A49-4640-A480-501A25C802DA}" type="slidenum">
              <a:rPr lang="en-US" smtClean="0">
                <a:solidFill>
                  <a:srgbClr val="000000"/>
                </a:solidFill>
              </a:rPr>
              <a:pPr defTabSz="914400">
                <a:defRPr/>
              </a:pPr>
              <a:t>‹#›</a:t>
            </a:fld>
            <a:endParaRPr lang="en-US" dirty="0">
              <a:solidFill>
                <a:srgbClr val="000000"/>
              </a:solidFill>
            </a:endParaRPr>
          </a:p>
        </p:txBody>
      </p:sp>
      <p:sp>
        <p:nvSpPr>
          <p:cNvPr id="7" name="Rectangle 6">
            <a:extLst>
              <a:ext uri="{FF2B5EF4-FFF2-40B4-BE49-F238E27FC236}">
                <a16:creationId xmlns:a16="http://schemas.microsoft.com/office/drawing/2014/main" id="{95028B82-74C6-4485-8240-F11DFF541E3E}"/>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F4F0C6-6F07-4D9B-B3DC-99F78D31EF1F}"/>
              </a:ext>
            </a:extLst>
          </p:cNvPr>
          <p:cNvPicPr>
            <a:picLocks noChangeAspect="1"/>
          </p:cNvPicPr>
          <p:nvPr userDrawn="1"/>
        </p:nvPicPr>
        <p:blipFill>
          <a:blip r:embed="rId2"/>
          <a:stretch>
            <a:fillRect/>
          </a:stretch>
        </p:blipFill>
        <p:spPr>
          <a:xfrm>
            <a:off x="10136726" y="6011440"/>
            <a:ext cx="1569110" cy="365759"/>
          </a:xfrm>
          <a:prstGeom prst="rect">
            <a:avLst/>
          </a:prstGeom>
        </p:spPr>
      </p:pic>
    </p:spTree>
    <p:extLst>
      <p:ext uri="{BB962C8B-B14F-4D97-AF65-F5344CB8AC3E}">
        <p14:creationId xmlns:p14="http://schemas.microsoft.com/office/powerpoint/2010/main" val="974951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0+Programs">
    <p:bg>
      <p:bgPr>
        <a:solidFill>
          <a:schemeClr val="bg1"/>
        </a:solidFill>
        <a:effectLst/>
      </p:bgPr>
    </p:bg>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464659AB-23A8-4B33-B7B0-2E980AA82C0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435" y="2768"/>
            <a:ext cx="12191637" cy="6857796"/>
          </a:xfrm>
          <a:prstGeom prst="rect">
            <a:avLst/>
          </a:prstGeom>
        </p:spPr>
      </p:pic>
      <p:pic>
        <p:nvPicPr>
          <p:cNvPr id="2" name="Picture 1">
            <a:extLst>
              <a:ext uri="{FF2B5EF4-FFF2-40B4-BE49-F238E27FC236}">
                <a16:creationId xmlns:a16="http://schemas.microsoft.com/office/drawing/2014/main" id="{196942E5-E0E3-443F-8730-F492A59CD15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3" name="TextBox 2">
            <a:extLst>
              <a:ext uri="{FF2B5EF4-FFF2-40B4-BE49-F238E27FC236}">
                <a16:creationId xmlns:a16="http://schemas.microsoft.com/office/drawing/2014/main" id="{5AFCA1FC-87A7-47EC-8AA4-B05594197578}"/>
              </a:ext>
            </a:extLst>
          </p:cNvPr>
          <p:cNvSpPr txBox="1"/>
          <p:nvPr userDrawn="1"/>
        </p:nvSpPr>
        <p:spPr>
          <a:xfrm>
            <a:off x="457200" y="5939135"/>
            <a:ext cx="4658677" cy="461665"/>
          </a:xfrm>
          <a:prstGeom prst="rect">
            <a:avLst/>
          </a:prstGeom>
          <a:noFill/>
        </p:spPr>
        <p:txBody>
          <a:bodyPr wrap="square" rtlCol="0" anchor="t">
            <a:spAutoFit/>
          </a:bodyPr>
          <a:lstStyle/>
          <a:p>
            <a:r>
              <a:rPr lang="en-US" sz="2400" b="1" dirty="0">
                <a:solidFill>
                  <a:schemeClr val="bg1"/>
                </a:solidFill>
                <a:latin typeface="Arial" panose="020B0604020202020204" pitchFamily="34" charset="0"/>
                <a:cs typeface="Arial" panose="020B0604020202020204" pitchFamily="34" charset="0"/>
              </a:rPr>
              <a:t>nscc.ca/programs</a:t>
            </a:r>
          </a:p>
        </p:txBody>
      </p:sp>
    </p:spTree>
    <p:extLst>
      <p:ext uri="{BB962C8B-B14F-4D97-AF65-F5344CB8AC3E}">
        <p14:creationId xmlns:p14="http://schemas.microsoft.com/office/powerpoint/2010/main" val="3948174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120+Programs">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0285484A-33C1-4BE2-BDF8-3B2EBD16C37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434" y="2768"/>
            <a:ext cx="12191639" cy="6857797"/>
          </a:xfrm>
          <a:prstGeom prst="rect">
            <a:avLst/>
          </a:prstGeom>
        </p:spPr>
      </p:pic>
      <p:sp>
        <p:nvSpPr>
          <p:cNvPr id="3" name="TextBox 2">
            <a:extLst>
              <a:ext uri="{FF2B5EF4-FFF2-40B4-BE49-F238E27FC236}">
                <a16:creationId xmlns:a16="http://schemas.microsoft.com/office/drawing/2014/main" id="{78535E0F-8D3D-408F-8AEA-5840F87DDA60}"/>
              </a:ext>
            </a:extLst>
          </p:cNvPr>
          <p:cNvSpPr txBox="1"/>
          <p:nvPr userDrawn="1"/>
        </p:nvSpPr>
        <p:spPr>
          <a:xfrm>
            <a:off x="457200" y="5939135"/>
            <a:ext cx="4658677" cy="461665"/>
          </a:xfrm>
          <a:prstGeom prst="rect">
            <a:avLst/>
          </a:prstGeom>
          <a:noFill/>
        </p:spPr>
        <p:txBody>
          <a:bodyPr wrap="square" rtlCol="0" anchor="t">
            <a:spAutoFit/>
          </a:bodyPr>
          <a:lstStyle/>
          <a:p>
            <a:r>
              <a:rPr lang="en-US" sz="2400" b="1" dirty="0">
                <a:solidFill>
                  <a:schemeClr val="bg1"/>
                </a:solidFill>
                <a:latin typeface="Arial" panose="020B0604020202020204" pitchFamily="34" charset="0"/>
                <a:cs typeface="Arial" panose="020B0604020202020204" pitchFamily="34" charset="0"/>
              </a:rPr>
              <a:t>nscc.ca/programs</a:t>
            </a:r>
          </a:p>
        </p:txBody>
      </p:sp>
      <p:pic>
        <p:nvPicPr>
          <p:cNvPr id="4" name="Picture 3">
            <a:extLst>
              <a:ext uri="{FF2B5EF4-FFF2-40B4-BE49-F238E27FC236}">
                <a16:creationId xmlns:a16="http://schemas.microsoft.com/office/drawing/2014/main" id="{76263CA3-D70E-44C2-B9EA-D861CD0431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2952601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1% working in 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C8D117-D327-43D5-82A0-29FB7A4A6F62}"/>
              </a:ext>
            </a:extLst>
          </p:cNvPr>
          <p:cNvSpPr/>
          <p:nvPr userDrawn="1"/>
        </p:nvSpPr>
        <p:spPr>
          <a:xfrm>
            <a:off x="1916672" y="1247955"/>
            <a:ext cx="6096000" cy="32316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6600" b="1" i="0" u="none" strike="noStrike" kern="1200" cap="none" spc="0" normalizeH="0" baseline="0" noProof="0" dirty="0">
                <a:ln>
                  <a:noFill/>
                </a:ln>
                <a:solidFill>
                  <a:prstClr val="white"/>
                </a:solidFill>
                <a:effectLst/>
                <a:uLnTx/>
                <a:uFillTx/>
                <a:latin typeface="Interstate-Bold"/>
                <a:ea typeface="Interstate-Bold"/>
                <a:cs typeface="Interstate-Bold"/>
              </a:rPr>
              <a:t>86%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Interstate"/>
                <a:ea typeface="Interstate"/>
                <a:cs typeface="Interstate"/>
              </a:rPr>
              <a:t>NSCC grads feel </a:t>
            </a:r>
            <a:br>
              <a:rPr kumimoji="0" lang="en-US" altLang="en-US" sz="3200" b="0" i="0" u="none" strike="noStrike" kern="1200" cap="none" spc="0" normalizeH="0" baseline="0" noProof="0" dirty="0">
                <a:ln>
                  <a:noFill/>
                </a:ln>
                <a:solidFill>
                  <a:prstClr val="white"/>
                </a:solidFill>
                <a:effectLst/>
                <a:uLnTx/>
                <a:uFillTx/>
                <a:latin typeface="Interstate"/>
                <a:ea typeface="Interstate"/>
                <a:cs typeface="Interstate"/>
              </a:rPr>
            </a:br>
            <a:r>
              <a:rPr kumimoji="0" lang="en-US" altLang="en-US" sz="3200" b="0" i="0" u="none" strike="noStrike" kern="1200" cap="none" spc="0" normalizeH="0" baseline="0" noProof="0" dirty="0">
                <a:ln>
                  <a:noFill/>
                </a:ln>
                <a:solidFill>
                  <a:prstClr val="white"/>
                </a:solidFill>
                <a:effectLst/>
                <a:uLnTx/>
                <a:uFillTx/>
                <a:latin typeface="Interstate"/>
                <a:ea typeface="Interstate"/>
                <a:cs typeface="Interstate"/>
              </a:rPr>
              <a:t>their program prepared them for their career.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Interstate-Light"/>
                <a:ea typeface="Interstate-Light"/>
                <a:cs typeface="Interstate-Light"/>
              </a:rPr>
              <a:t>(NSCC 2014 Graduate Follow Up Study)</a:t>
            </a:r>
          </a:p>
        </p:txBody>
      </p:sp>
      <p:pic>
        <p:nvPicPr>
          <p:cNvPr id="13" name="Picture 12">
            <a:extLst>
              <a:ext uri="{FF2B5EF4-FFF2-40B4-BE49-F238E27FC236}">
                <a16:creationId xmlns:a16="http://schemas.microsoft.com/office/drawing/2014/main" id="{FC002764-C1EA-49BB-ABAD-D9C0B04CD3F9}"/>
              </a:ext>
            </a:extLst>
          </p:cNvPr>
          <p:cNvPicPr>
            <a:picLocks noChangeAspect="1"/>
          </p:cNvPicPr>
          <p:nvPr userDrawn="1"/>
        </p:nvPicPr>
        <p:blipFill>
          <a:blip r:embed="rId2"/>
          <a:stretch>
            <a:fillRect/>
          </a:stretch>
        </p:blipFill>
        <p:spPr>
          <a:xfrm>
            <a:off x="10136726" y="6011440"/>
            <a:ext cx="1569110" cy="365759"/>
          </a:xfrm>
          <a:prstGeom prst="rect">
            <a:avLst/>
          </a:prstGeom>
        </p:spPr>
      </p:pic>
      <p:sp>
        <p:nvSpPr>
          <p:cNvPr id="12" name="Rectangle 11">
            <a:extLst>
              <a:ext uri="{FF2B5EF4-FFF2-40B4-BE49-F238E27FC236}">
                <a16:creationId xmlns:a16="http://schemas.microsoft.com/office/drawing/2014/main" id="{84C3F6B7-183A-443C-8366-B72B4EE3CF40}"/>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CD3559E7-7163-4F01-AC27-B1C999FFDE11}"/>
              </a:ext>
            </a:extLst>
          </p:cNvPr>
          <p:cNvSpPr txBox="1">
            <a:spLocks/>
          </p:cNvSpPr>
          <p:nvPr userDrawn="1"/>
        </p:nvSpPr>
        <p:spPr>
          <a:xfrm>
            <a:off x="1358153" y="6140486"/>
            <a:ext cx="10515600" cy="403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10497E"/>
                </a:solidFill>
                <a:latin typeface="Arial" panose="020B0604020202020204" pitchFamily="34" charset="0"/>
                <a:cs typeface="Arial" panose="020B0604020202020204" pitchFamily="34" charset="0"/>
              </a:rPr>
              <a:t>*NSCC 2018 Graduate Survey</a:t>
            </a:r>
          </a:p>
        </p:txBody>
      </p:sp>
      <p:cxnSp>
        <p:nvCxnSpPr>
          <p:cNvPr id="15" name="Straight Connector 14">
            <a:extLst>
              <a:ext uri="{FF2B5EF4-FFF2-40B4-BE49-F238E27FC236}">
                <a16:creationId xmlns:a16="http://schemas.microsoft.com/office/drawing/2014/main" id="{FB9E0DD1-B608-4F62-AFA0-EBFE531943A5}"/>
              </a:ext>
            </a:extLst>
          </p:cNvPr>
          <p:cNvCxnSpPr>
            <a:cxnSpLocks/>
          </p:cNvCxnSpPr>
          <p:nvPr userDrawn="1"/>
        </p:nvCxnSpPr>
        <p:spPr>
          <a:xfrm>
            <a:off x="1371600" y="2246595"/>
            <a:ext cx="0" cy="2373951"/>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CD4B82-E1C9-4E2B-99A6-09C7AE59AE5A}"/>
              </a:ext>
            </a:extLst>
          </p:cNvPr>
          <p:cNvSpPr txBox="1"/>
          <p:nvPr userDrawn="1"/>
        </p:nvSpPr>
        <p:spPr>
          <a:xfrm>
            <a:off x="1472453" y="1705522"/>
            <a:ext cx="5197803"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89%</a:t>
            </a:r>
          </a:p>
        </p:txBody>
      </p:sp>
      <p:sp>
        <p:nvSpPr>
          <p:cNvPr id="17" name="TextBox 16">
            <a:extLst>
              <a:ext uri="{FF2B5EF4-FFF2-40B4-BE49-F238E27FC236}">
                <a16:creationId xmlns:a16="http://schemas.microsoft.com/office/drawing/2014/main" id="{A88FA5E7-1FA4-4C91-ACC3-B259A5D7A053}"/>
              </a:ext>
            </a:extLst>
          </p:cNvPr>
          <p:cNvSpPr txBox="1"/>
          <p:nvPr userDrawn="1"/>
        </p:nvSpPr>
        <p:spPr>
          <a:xfrm>
            <a:off x="1635275" y="3912660"/>
            <a:ext cx="4043625" cy="707886"/>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of graduates feel their program prepared them for their career*</a:t>
            </a:r>
          </a:p>
        </p:txBody>
      </p:sp>
    </p:spTree>
    <p:extLst>
      <p:ext uri="{BB962C8B-B14F-4D97-AF65-F5344CB8AC3E}">
        <p14:creationId xmlns:p14="http://schemas.microsoft.com/office/powerpoint/2010/main" val="2343068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 of jobs in PSE">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userDrawn="1"/>
        </p:nvSpPr>
        <p:spPr bwMode="auto">
          <a:xfrm>
            <a:off x="1803401" y="1514475"/>
            <a:ext cx="59309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Arial" pitchFamily="34" charset="0"/>
                <a:ea typeface="Arial" charset="0"/>
                <a:cs typeface="Arial" pitchFamily="34" charset="0"/>
              </a:defRPr>
            </a:lvl1pPr>
            <a:lvl2pPr marL="457200" indent="0" algn="l" rtl="0" eaLnBrk="0" fontAlgn="base" hangingPunct="0">
              <a:spcBef>
                <a:spcPct val="20000"/>
              </a:spcBef>
              <a:spcAft>
                <a:spcPct val="0"/>
              </a:spcAft>
              <a:buFont typeface="Arial" panose="020B0604020202020204" pitchFamily="34" charset="0"/>
              <a:buNone/>
              <a:defRPr sz="1800" kern="1200">
                <a:solidFill>
                  <a:schemeClr val="tx1">
                    <a:tint val="75000"/>
                  </a:schemeClr>
                </a:solidFill>
                <a:latin typeface="Arial" pitchFamily="34" charset="0"/>
                <a:ea typeface="Arial" charset="0"/>
                <a:cs typeface="Arial" pitchFamily="34" charset="0"/>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tint val="75000"/>
                  </a:schemeClr>
                </a:solidFill>
                <a:latin typeface="Arial" pitchFamily="34" charset="0"/>
                <a:ea typeface="Arial" charset="0"/>
                <a:cs typeface="Arial" pitchFamily="34" charset="0"/>
              </a:defRPr>
            </a:lvl3pPr>
            <a:lvl4pPr marL="13716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4pPr>
            <a:lvl5pPr marL="18288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4800" b="1" i="0" u="none" strike="noStrike" kern="1200" cap="none" spc="0" normalizeH="0" baseline="0" noProof="0" dirty="0">
                <a:ln>
                  <a:noFill/>
                </a:ln>
                <a:solidFill>
                  <a:sysClr val="window" lastClr="FFFFFF"/>
                </a:solidFill>
                <a:effectLst/>
                <a:uLnTx/>
                <a:uFillTx/>
                <a:latin typeface="Interstate-Bold"/>
                <a:ea typeface="Interstate-Bold"/>
                <a:cs typeface="Interstate-Bold"/>
              </a:rPr>
              <a:t>Two-thirds</a:t>
            </a:r>
            <a:r>
              <a:rPr kumimoji="0" lang="en-US" altLang="en-US" sz="3200" b="0" i="0" u="none" strike="noStrike" kern="1200" cap="none" spc="0" normalizeH="0" baseline="0" noProof="0" dirty="0">
                <a:ln>
                  <a:noFill/>
                </a:ln>
                <a:solidFill>
                  <a:sysClr val="window" lastClr="FFFFFF"/>
                </a:solidFill>
                <a:effectLst/>
                <a:uLnTx/>
                <a:uFillTx/>
                <a:latin typeface="Arial" pitchFamily="34"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3200" b="0" i="0" u="none" strike="noStrike" kern="1200" cap="none" spc="0" normalizeH="0" baseline="0" noProof="0" dirty="0">
                <a:ln>
                  <a:noFill/>
                </a:ln>
                <a:solidFill>
                  <a:sysClr val="window" lastClr="FFFFFF"/>
                </a:solidFill>
                <a:effectLst/>
                <a:uLnTx/>
                <a:uFillTx/>
                <a:latin typeface="Interstate-Regular"/>
                <a:ea typeface="Interstate-Regular"/>
                <a:cs typeface="Interstate-Regular"/>
              </a:rPr>
              <a:t>projected job openings from 2011-20 are in occupations requiring college or university education.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altLang="en-US" sz="1600" b="0" i="0" u="none" strike="noStrike" kern="1200" cap="none" spc="0" normalizeH="0" baseline="0" noProof="0" dirty="0">
              <a:ln>
                <a:noFill/>
              </a:ln>
              <a:solidFill>
                <a:sysClr val="window" lastClr="FFFFFF"/>
              </a:solidFill>
              <a:effectLst/>
              <a:uLnTx/>
              <a:uFillTx/>
              <a:latin typeface="Interstate-Light"/>
              <a:ea typeface="Interstate-Light"/>
              <a:cs typeface="Interstate-Ligh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ysClr val="window" lastClr="FFFFFF"/>
                </a:solidFill>
                <a:effectLst/>
                <a:uLnTx/>
                <a:uFillTx/>
                <a:latin typeface="Interstate-Light"/>
                <a:ea typeface="Interstate-Light"/>
                <a:cs typeface="Interstate-Light"/>
              </a:rPr>
              <a:t>(Canadian Occupational Projection System)</a:t>
            </a:r>
          </a:p>
        </p:txBody>
      </p:sp>
      <p:pic>
        <p:nvPicPr>
          <p:cNvPr id="10" name="Picture 9">
            <a:extLst>
              <a:ext uri="{FF2B5EF4-FFF2-40B4-BE49-F238E27FC236}">
                <a16:creationId xmlns:a16="http://schemas.microsoft.com/office/drawing/2014/main" id="{8BD25FDC-4A9F-4160-988E-1AACFA635F6B}"/>
              </a:ext>
            </a:extLst>
          </p:cNvPr>
          <p:cNvPicPr>
            <a:picLocks noChangeAspect="1"/>
          </p:cNvPicPr>
          <p:nvPr userDrawn="1"/>
        </p:nvPicPr>
        <p:blipFill>
          <a:blip r:embed="rId2"/>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7EE23ACB-5B15-4E80-AE24-2072B75B0B32}"/>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B5BC63BC-F9DB-43BC-A35D-6A0780D050E0}"/>
              </a:ext>
            </a:extLst>
          </p:cNvPr>
          <p:cNvSpPr>
            <a:spLocks noGrp="1"/>
          </p:cNvSpPr>
          <p:nvPr>
            <p:ph idx="1" hasCustomPrompt="1"/>
          </p:nvPr>
        </p:nvSpPr>
        <p:spPr>
          <a:xfrm>
            <a:off x="1358153" y="6140486"/>
            <a:ext cx="10515600" cy="403225"/>
          </a:xfrm>
        </p:spPr>
        <p:txBody>
          <a:bodyPr>
            <a:noAutofit/>
          </a:bodyPr>
          <a:lstStyle>
            <a:lvl1pPr>
              <a:defRPr/>
            </a:lvl1pPr>
          </a:lstStyle>
          <a:p>
            <a:pPr marL="0" indent="0">
              <a:buNone/>
            </a:pPr>
            <a:r>
              <a:rPr lang="en-US" sz="1600" dirty="0">
                <a:solidFill>
                  <a:srgbClr val="10497E"/>
                </a:solidFill>
                <a:latin typeface="Arial" panose="020B0604020202020204" pitchFamily="34" charset="0"/>
                <a:cs typeface="Arial" panose="020B0604020202020204" pitchFamily="34" charset="0"/>
              </a:rPr>
              <a:t>*NSCC 2018 Graduate Survey</a:t>
            </a:r>
          </a:p>
        </p:txBody>
      </p:sp>
      <p:cxnSp>
        <p:nvCxnSpPr>
          <p:cNvPr id="13" name="Straight Connector 12">
            <a:extLst>
              <a:ext uri="{FF2B5EF4-FFF2-40B4-BE49-F238E27FC236}">
                <a16:creationId xmlns:a16="http://schemas.microsoft.com/office/drawing/2014/main" id="{A0DB2A48-426C-4E97-B2B5-0AA0C236ED5C}"/>
              </a:ext>
            </a:extLst>
          </p:cNvPr>
          <p:cNvCxnSpPr/>
          <p:nvPr userDrawn="1"/>
        </p:nvCxnSpPr>
        <p:spPr>
          <a:xfrm>
            <a:off x="1371600" y="2249424"/>
            <a:ext cx="0" cy="2377440"/>
          </a:xfrm>
          <a:prstGeom prst="line">
            <a:avLst/>
          </a:prstGeom>
          <a:ln w="38100">
            <a:solidFill>
              <a:srgbClr val="FF671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882CDD-762A-4BF5-8B2D-CD979ABA2AF7}"/>
              </a:ext>
            </a:extLst>
          </p:cNvPr>
          <p:cNvSpPr txBox="1"/>
          <p:nvPr userDrawn="1"/>
        </p:nvSpPr>
        <p:spPr>
          <a:xfrm>
            <a:off x="1561352" y="1751817"/>
            <a:ext cx="4852147"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92%</a:t>
            </a:r>
          </a:p>
        </p:txBody>
      </p:sp>
      <p:sp>
        <p:nvSpPr>
          <p:cNvPr id="15" name="TextBox 14">
            <a:extLst>
              <a:ext uri="{FF2B5EF4-FFF2-40B4-BE49-F238E27FC236}">
                <a16:creationId xmlns:a16="http://schemas.microsoft.com/office/drawing/2014/main" id="{2CDB4B45-DE41-4AC7-B2F4-35E9B6606092}"/>
              </a:ext>
            </a:extLst>
          </p:cNvPr>
          <p:cNvSpPr txBox="1"/>
          <p:nvPr userDrawn="1"/>
        </p:nvSpPr>
        <p:spPr>
          <a:xfrm>
            <a:off x="1724174" y="3958955"/>
            <a:ext cx="4587725" cy="707886"/>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of employed NSCC graduates live and work in Nova Scotia*</a:t>
            </a:r>
          </a:p>
        </p:txBody>
      </p:sp>
    </p:spTree>
    <p:extLst>
      <p:ext uri="{BB962C8B-B14F-4D97-AF65-F5344CB8AC3E}">
        <p14:creationId xmlns:p14="http://schemas.microsoft.com/office/powerpoint/2010/main" val="1671064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d-Satsfac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A56B9-42A7-401E-A818-1C8234303A4F}"/>
              </a:ext>
            </a:extLst>
          </p:cNvPr>
          <p:cNvSpPr txBox="1">
            <a:spLocks/>
          </p:cNvSpPr>
          <p:nvPr userDrawn="1"/>
        </p:nvSpPr>
        <p:spPr bwMode="auto">
          <a:xfrm>
            <a:off x="1803401" y="1514475"/>
            <a:ext cx="59309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Arial" pitchFamily="34" charset="0"/>
                <a:ea typeface="Arial" charset="0"/>
                <a:cs typeface="Arial" pitchFamily="34" charset="0"/>
              </a:defRPr>
            </a:lvl1pPr>
            <a:lvl2pPr marL="457200" indent="0" algn="l" rtl="0" eaLnBrk="0" fontAlgn="base" hangingPunct="0">
              <a:spcBef>
                <a:spcPct val="20000"/>
              </a:spcBef>
              <a:spcAft>
                <a:spcPct val="0"/>
              </a:spcAft>
              <a:buFont typeface="Arial" panose="020B0604020202020204" pitchFamily="34" charset="0"/>
              <a:buNone/>
              <a:defRPr sz="1800" kern="1200">
                <a:solidFill>
                  <a:schemeClr val="tx1">
                    <a:tint val="75000"/>
                  </a:schemeClr>
                </a:solidFill>
                <a:latin typeface="Arial" pitchFamily="34" charset="0"/>
                <a:ea typeface="Arial" charset="0"/>
                <a:cs typeface="Arial" pitchFamily="34" charset="0"/>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tint val="75000"/>
                  </a:schemeClr>
                </a:solidFill>
                <a:latin typeface="Arial" pitchFamily="34" charset="0"/>
                <a:ea typeface="Arial" charset="0"/>
                <a:cs typeface="Arial" pitchFamily="34" charset="0"/>
              </a:defRPr>
            </a:lvl3pPr>
            <a:lvl4pPr marL="13716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4pPr>
            <a:lvl5pPr marL="18288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4800" b="1" i="0" u="none" strike="noStrike" kern="1200" cap="none" spc="0" normalizeH="0" baseline="0" noProof="0" dirty="0">
                <a:ln>
                  <a:noFill/>
                </a:ln>
                <a:solidFill>
                  <a:sysClr val="window" lastClr="FFFFFF"/>
                </a:solidFill>
                <a:effectLst/>
                <a:uLnTx/>
                <a:uFillTx/>
                <a:latin typeface="Interstate-Bold"/>
                <a:ea typeface="Interstate-Bold"/>
                <a:cs typeface="Interstate-Bold"/>
              </a:rPr>
              <a:t>Two-thirds</a:t>
            </a:r>
            <a:r>
              <a:rPr kumimoji="0" lang="en-US" altLang="en-US" sz="3200" b="0" i="0" u="none" strike="noStrike" kern="1200" cap="none" spc="0" normalizeH="0" baseline="0" noProof="0" dirty="0">
                <a:ln>
                  <a:noFill/>
                </a:ln>
                <a:solidFill>
                  <a:sysClr val="window" lastClr="FFFFFF"/>
                </a:solidFill>
                <a:effectLst/>
                <a:uLnTx/>
                <a:uFillTx/>
                <a:latin typeface="Arial" pitchFamily="34"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3200" b="0" i="0" u="none" strike="noStrike" kern="1200" cap="none" spc="0" normalizeH="0" baseline="0" noProof="0" dirty="0">
                <a:ln>
                  <a:noFill/>
                </a:ln>
                <a:solidFill>
                  <a:sysClr val="window" lastClr="FFFFFF"/>
                </a:solidFill>
                <a:effectLst/>
                <a:uLnTx/>
                <a:uFillTx/>
                <a:latin typeface="Interstate-Regular"/>
                <a:ea typeface="Interstate-Regular"/>
                <a:cs typeface="Interstate-Regular"/>
              </a:rPr>
              <a:t>projected job openings from 2011-20 are in occupations requiring college or university education.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altLang="en-US" sz="1600" b="0" i="0" u="none" strike="noStrike" kern="1200" cap="none" spc="0" normalizeH="0" baseline="0" noProof="0" dirty="0">
              <a:ln>
                <a:noFill/>
              </a:ln>
              <a:solidFill>
                <a:sysClr val="window" lastClr="FFFFFF"/>
              </a:solidFill>
              <a:effectLst/>
              <a:uLnTx/>
              <a:uFillTx/>
              <a:latin typeface="Interstate-Light"/>
              <a:ea typeface="Interstate-Light"/>
              <a:cs typeface="Interstate-Ligh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ysClr val="window" lastClr="FFFFFF"/>
                </a:solidFill>
                <a:effectLst/>
                <a:uLnTx/>
                <a:uFillTx/>
                <a:latin typeface="Interstate-Light"/>
                <a:ea typeface="Interstate-Light"/>
                <a:cs typeface="Interstate-Light"/>
              </a:rPr>
              <a:t>(Canadian Occupational Projection System)</a:t>
            </a:r>
          </a:p>
        </p:txBody>
      </p:sp>
      <p:pic>
        <p:nvPicPr>
          <p:cNvPr id="12" name="Picture 11">
            <a:extLst>
              <a:ext uri="{FF2B5EF4-FFF2-40B4-BE49-F238E27FC236}">
                <a16:creationId xmlns:a16="http://schemas.microsoft.com/office/drawing/2014/main" id="{3DCECA89-13D2-4529-9915-8F1A96FDBEC3}"/>
              </a:ext>
            </a:extLst>
          </p:cNvPr>
          <p:cNvPicPr>
            <a:picLocks noChangeAspect="1"/>
          </p:cNvPicPr>
          <p:nvPr userDrawn="1"/>
        </p:nvPicPr>
        <p:blipFill>
          <a:blip r:embed="rId2"/>
          <a:stretch>
            <a:fillRect/>
          </a:stretch>
        </p:blipFill>
        <p:spPr>
          <a:xfrm>
            <a:off x="10136726" y="6011440"/>
            <a:ext cx="1569110" cy="365759"/>
          </a:xfrm>
          <a:prstGeom prst="rect">
            <a:avLst/>
          </a:prstGeom>
        </p:spPr>
      </p:pic>
      <p:sp>
        <p:nvSpPr>
          <p:cNvPr id="13" name="Rectangle 12">
            <a:extLst>
              <a:ext uri="{FF2B5EF4-FFF2-40B4-BE49-F238E27FC236}">
                <a16:creationId xmlns:a16="http://schemas.microsoft.com/office/drawing/2014/main" id="{8BAEBE2F-3367-409C-826F-CEF564AC65C4}"/>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4B0434A5-B73A-4F98-8CD4-3B40CD7991AA}"/>
              </a:ext>
            </a:extLst>
          </p:cNvPr>
          <p:cNvSpPr txBox="1">
            <a:spLocks/>
          </p:cNvSpPr>
          <p:nvPr userDrawn="1"/>
        </p:nvSpPr>
        <p:spPr>
          <a:xfrm>
            <a:off x="1358153" y="6140486"/>
            <a:ext cx="10515600" cy="403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10497E"/>
                </a:solidFill>
                <a:latin typeface="Arial" panose="020B0604020202020204" pitchFamily="34" charset="0"/>
                <a:cs typeface="Arial" panose="020B0604020202020204" pitchFamily="34" charset="0"/>
              </a:rPr>
              <a:t>*Canadian Occupational Projection System</a:t>
            </a:r>
          </a:p>
        </p:txBody>
      </p:sp>
      <p:cxnSp>
        <p:nvCxnSpPr>
          <p:cNvPr id="18" name="Straight Connector 17">
            <a:extLst>
              <a:ext uri="{FF2B5EF4-FFF2-40B4-BE49-F238E27FC236}">
                <a16:creationId xmlns:a16="http://schemas.microsoft.com/office/drawing/2014/main" id="{315FB3C3-C95F-4E3E-A151-342A66736F1C}"/>
              </a:ext>
            </a:extLst>
          </p:cNvPr>
          <p:cNvCxnSpPr>
            <a:cxnSpLocks/>
          </p:cNvCxnSpPr>
          <p:nvPr userDrawn="1"/>
        </p:nvCxnSpPr>
        <p:spPr>
          <a:xfrm>
            <a:off x="1371600" y="2061534"/>
            <a:ext cx="0" cy="2681728"/>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5ED8E32-7F45-4FBF-8223-B0AC73E7DFD1}"/>
              </a:ext>
            </a:extLst>
          </p:cNvPr>
          <p:cNvSpPr txBox="1"/>
          <p:nvPr userDrawn="1"/>
        </p:nvSpPr>
        <p:spPr>
          <a:xfrm>
            <a:off x="1472453" y="1541727"/>
            <a:ext cx="5197803"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2/3</a:t>
            </a:r>
          </a:p>
        </p:txBody>
      </p:sp>
      <p:sp>
        <p:nvSpPr>
          <p:cNvPr id="20" name="TextBox 19">
            <a:extLst>
              <a:ext uri="{FF2B5EF4-FFF2-40B4-BE49-F238E27FC236}">
                <a16:creationId xmlns:a16="http://schemas.microsoft.com/office/drawing/2014/main" id="{0E446A92-9FDD-4A08-94B2-8F0EA503A07B}"/>
              </a:ext>
            </a:extLst>
          </p:cNvPr>
          <p:cNvSpPr txBox="1"/>
          <p:nvPr userDrawn="1"/>
        </p:nvSpPr>
        <p:spPr>
          <a:xfrm>
            <a:off x="1635276" y="3748865"/>
            <a:ext cx="4765522" cy="1015663"/>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projected job openings from 2011-20 are in occupations requiring college or university education.*</a:t>
            </a:r>
          </a:p>
        </p:txBody>
      </p:sp>
    </p:spTree>
    <p:extLst>
      <p:ext uri="{BB962C8B-B14F-4D97-AF65-F5344CB8AC3E}">
        <p14:creationId xmlns:p14="http://schemas.microsoft.com/office/powerpoint/2010/main" val="2889994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Grad-Satsfac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379EDD-02DF-468D-A67A-285DB3D29515}"/>
              </a:ext>
            </a:extLst>
          </p:cNvPr>
          <p:cNvPicPr>
            <a:picLocks noChangeAspect="1"/>
          </p:cNvPicPr>
          <p:nvPr userDrawn="1"/>
        </p:nvPicPr>
        <p:blipFill>
          <a:blip r:embed="rId2"/>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B3B94D1E-AD4B-4B51-B544-0D92582706B0}"/>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E20F4D6-22CE-40D8-A058-2BA916EF75E1}"/>
              </a:ext>
            </a:extLst>
          </p:cNvPr>
          <p:cNvSpPr>
            <a:spLocks noGrp="1"/>
          </p:cNvSpPr>
          <p:nvPr>
            <p:ph idx="1" hasCustomPrompt="1"/>
          </p:nvPr>
        </p:nvSpPr>
        <p:spPr>
          <a:xfrm>
            <a:off x="1358153" y="6156528"/>
            <a:ext cx="10515600" cy="403225"/>
          </a:xfrm>
        </p:spPr>
        <p:txBody>
          <a:bodyPr>
            <a:noAutofit/>
          </a:bodyPr>
          <a:lstStyle>
            <a:lvl1pPr>
              <a:defRPr/>
            </a:lvl1pPr>
          </a:lstStyle>
          <a:p>
            <a:pPr marL="0" indent="0">
              <a:buNone/>
            </a:pPr>
            <a:r>
              <a:rPr lang="en-US" sz="1600" dirty="0">
                <a:solidFill>
                  <a:srgbClr val="10497E"/>
                </a:solidFill>
                <a:latin typeface="Arial" panose="020B0604020202020204" pitchFamily="34" charset="0"/>
                <a:cs typeface="Arial" panose="020B0604020202020204" pitchFamily="34" charset="0"/>
              </a:rPr>
              <a:t>*NSCC 2018 Graduate Survey</a:t>
            </a:r>
          </a:p>
        </p:txBody>
      </p:sp>
      <p:cxnSp>
        <p:nvCxnSpPr>
          <p:cNvPr id="13" name="Straight Connector 12">
            <a:extLst>
              <a:ext uri="{FF2B5EF4-FFF2-40B4-BE49-F238E27FC236}">
                <a16:creationId xmlns:a16="http://schemas.microsoft.com/office/drawing/2014/main" id="{5BF7FB3F-EC75-400A-8A19-C20D32866D39}"/>
              </a:ext>
            </a:extLst>
          </p:cNvPr>
          <p:cNvCxnSpPr>
            <a:cxnSpLocks/>
          </p:cNvCxnSpPr>
          <p:nvPr userDrawn="1"/>
        </p:nvCxnSpPr>
        <p:spPr>
          <a:xfrm>
            <a:off x="1371600" y="2249424"/>
            <a:ext cx="0" cy="2377440"/>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16E60E-518F-49F5-B9AD-855D8BC46901}"/>
              </a:ext>
            </a:extLst>
          </p:cNvPr>
          <p:cNvSpPr txBox="1"/>
          <p:nvPr userDrawn="1"/>
        </p:nvSpPr>
        <p:spPr>
          <a:xfrm>
            <a:off x="1469696" y="1711448"/>
            <a:ext cx="4727903"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95%</a:t>
            </a:r>
          </a:p>
        </p:txBody>
      </p:sp>
      <p:sp>
        <p:nvSpPr>
          <p:cNvPr id="15" name="TextBox 14">
            <a:extLst>
              <a:ext uri="{FF2B5EF4-FFF2-40B4-BE49-F238E27FC236}">
                <a16:creationId xmlns:a16="http://schemas.microsoft.com/office/drawing/2014/main" id="{AC6D984D-BA42-413B-B68E-B3D6AB2FE815}"/>
              </a:ext>
            </a:extLst>
          </p:cNvPr>
          <p:cNvSpPr txBox="1"/>
          <p:nvPr userDrawn="1"/>
        </p:nvSpPr>
        <p:spPr>
          <a:xfrm>
            <a:off x="1632518" y="3918586"/>
            <a:ext cx="4030341" cy="707886"/>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of graduates satisfied with their overall NSCC experience*</a:t>
            </a:r>
          </a:p>
        </p:txBody>
      </p:sp>
    </p:spTree>
    <p:extLst>
      <p:ext uri="{BB962C8B-B14F-4D97-AF65-F5344CB8AC3E}">
        <p14:creationId xmlns:p14="http://schemas.microsoft.com/office/powerpoint/2010/main" val="3054492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Grad-Satsfac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9D88B7-482F-495D-A944-FED3F74F1E5E}"/>
              </a:ext>
            </a:extLst>
          </p:cNvPr>
          <p:cNvPicPr>
            <a:picLocks noChangeAspect="1"/>
          </p:cNvPicPr>
          <p:nvPr userDrawn="1"/>
        </p:nvPicPr>
        <p:blipFill>
          <a:blip r:embed="rId2"/>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4B19B972-CCE0-4535-9EE7-3AE66874420F}"/>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99FA43-0563-48EB-A03C-ECC43779A187}"/>
              </a:ext>
            </a:extLst>
          </p:cNvPr>
          <p:cNvCxnSpPr>
            <a:cxnSpLocks/>
          </p:cNvCxnSpPr>
          <p:nvPr userDrawn="1"/>
        </p:nvCxnSpPr>
        <p:spPr>
          <a:xfrm>
            <a:off x="1371600" y="2159263"/>
            <a:ext cx="0" cy="2679192"/>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CA7760-3E74-428C-AD6D-BFB5C68325A6}"/>
              </a:ext>
            </a:extLst>
          </p:cNvPr>
          <p:cNvSpPr txBox="1"/>
          <p:nvPr userDrawn="1"/>
        </p:nvSpPr>
        <p:spPr>
          <a:xfrm>
            <a:off x="1469696" y="1650471"/>
            <a:ext cx="4727903"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32%</a:t>
            </a:r>
          </a:p>
        </p:txBody>
      </p:sp>
      <p:sp>
        <p:nvSpPr>
          <p:cNvPr id="14" name="TextBox 13">
            <a:extLst>
              <a:ext uri="{FF2B5EF4-FFF2-40B4-BE49-F238E27FC236}">
                <a16:creationId xmlns:a16="http://schemas.microsoft.com/office/drawing/2014/main" id="{A3C92F45-BA7B-4AF5-ACA8-1FA0C4A8F9FF}"/>
              </a:ext>
            </a:extLst>
          </p:cNvPr>
          <p:cNvSpPr txBox="1"/>
          <p:nvPr userDrawn="1"/>
        </p:nvSpPr>
        <p:spPr>
          <a:xfrm>
            <a:off x="1632518" y="3857609"/>
            <a:ext cx="4335140" cy="1015663"/>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of NSCC students are the first generation in their family to attend post-secondary </a:t>
            </a:r>
          </a:p>
        </p:txBody>
      </p:sp>
    </p:spTree>
    <p:extLst>
      <p:ext uri="{BB962C8B-B14F-4D97-AF65-F5344CB8AC3E}">
        <p14:creationId xmlns:p14="http://schemas.microsoft.com/office/powerpoint/2010/main" val="1673242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Grad-Satsfac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13F40-AD39-4EC6-A1E7-C10BE2142BAE}"/>
              </a:ext>
            </a:extLst>
          </p:cNvPr>
          <p:cNvPicPr>
            <a:picLocks noChangeAspect="1"/>
          </p:cNvPicPr>
          <p:nvPr userDrawn="1"/>
        </p:nvPicPr>
        <p:blipFill>
          <a:blip r:embed="rId2"/>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B3144B6D-E207-4E07-B16F-0B0446402B17}"/>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ABC488-E24F-4D8C-8E9C-950981633C74}"/>
              </a:ext>
            </a:extLst>
          </p:cNvPr>
          <p:cNvSpPr/>
          <p:nvPr userDrawn="1"/>
        </p:nvSpPr>
        <p:spPr>
          <a:xfrm>
            <a:off x="5749092" y="3363683"/>
            <a:ext cx="2031325" cy="646331"/>
          </a:xfrm>
          <a:prstGeom prst="rect">
            <a:avLst/>
          </a:prstGeom>
        </p:spPr>
        <p:txBody>
          <a:bodyPr wrap="none">
            <a:spAutoFit/>
          </a:bodyPr>
          <a:lstStyle/>
          <a:p>
            <a:r>
              <a:rPr lang="en-US" sz="3600" b="1" dirty="0">
                <a:solidFill>
                  <a:srgbClr val="FF661E"/>
                </a:solidFill>
                <a:latin typeface="Arial" charset="0"/>
                <a:ea typeface="Arial" charset="0"/>
                <a:cs typeface="Arial" charset="0"/>
              </a:rPr>
              <a:t>BILLION</a:t>
            </a:r>
            <a:endParaRPr lang="en-US" sz="3600" dirty="0"/>
          </a:p>
        </p:txBody>
      </p:sp>
      <p:cxnSp>
        <p:nvCxnSpPr>
          <p:cNvPr id="20" name="Straight Connector 19">
            <a:extLst>
              <a:ext uri="{FF2B5EF4-FFF2-40B4-BE49-F238E27FC236}">
                <a16:creationId xmlns:a16="http://schemas.microsoft.com/office/drawing/2014/main" id="{5E2DC30B-DA16-469E-B417-19E4A56805E1}"/>
              </a:ext>
            </a:extLst>
          </p:cNvPr>
          <p:cNvCxnSpPr>
            <a:cxnSpLocks/>
          </p:cNvCxnSpPr>
          <p:nvPr userDrawn="1"/>
        </p:nvCxnSpPr>
        <p:spPr>
          <a:xfrm>
            <a:off x="1371600" y="2120309"/>
            <a:ext cx="0" cy="2657677"/>
          </a:xfrm>
          <a:prstGeom prst="line">
            <a:avLst/>
          </a:prstGeom>
          <a:ln w="38100">
            <a:solidFill>
              <a:srgbClr val="FF671F"/>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0C8508-E15A-4BB4-BCEE-C3DC9B7498FE}"/>
              </a:ext>
            </a:extLst>
          </p:cNvPr>
          <p:cNvSpPr txBox="1"/>
          <p:nvPr userDrawn="1"/>
        </p:nvSpPr>
        <p:spPr>
          <a:xfrm>
            <a:off x="1561352" y="1686500"/>
            <a:ext cx="4852147"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$1.8</a:t>
            </a:r>
          </a:p>
        </p:txBody>
      </p:sp>
      <p:sp>
        <p:nvSpPr>
          <p:cNvPr id="22" name="TextBox 21">
            <a:extLst>
              <a:ext uri="{FF2B5EF4-FFF2-40B4-BE49-F238E27FC236}">
                <a16:creationId xmlns:a16="http://schemas.microsoft.com/office/drawing/2014/main" id="{C50686CE-B2F1-4184-8602-4D7EEF222A76}"/>
              </a:ext>
            </a:extLst>
          </p:cNvPr>
          <p:cNvSpPr txBox="1"/>
          <p:nvPr userDrawn="1"/>
        </p:nvSpPr>
        <p:spPr>
          <a:xfrm>
            <a:off x="1724174" y="4070100"/>
            <a:ext cx="5152486" cy="707886"/>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NSCC and its students contributed to the Nova Scotia economy in 2016-17</a:t>
            </a:r>
          </a:p>
        </p:txBody>
      </p:sp>
    </p:spTree>
    <p:extLst>
      <p:ext uri="{BB962C8B-B14F-4D97-AF65-F5344CB8AC3E}">
        <p14:creationId xmlns:p14="http://schemas.microsoft.com/office/powerpoint/2010/main" val="366805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 J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A80B9-591D-47DE-A0AD-79283E03177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4138011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21BD9-4275-4167-99B6-0EE216A19C4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44384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21BD9-4275-4167-99B6-0EE216A19C4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25246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SCC Campus Ma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53B04D5-8D1C-4456-97E6-B740CD092EDB}"/>
              </a:ext>
            </a:extLst>
          </p:cNvPr>
          <p:cNvSpPr/>
          <p:nvPr userDrawn="1"/>
        </p:nvSpPr>
        <p:spPr>
          <a:xfrm>
            <a:off x="405114" y="0"/>
            <a:ext cx="11786886" cy="6858000"/>
          </a:xfrm>
          <a:prstGeom prst="rect">
            <a:avLst/>
          </a:prstGeom>
          <a:solidFill>
            <a:srgbClr val="102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2C42E2-046F-4484-A2D7-3E3AF2B57EB2}"/>
              </a:ext>
            </a:extLst>
          </p:cNvPr>
          <p:cNvSpPr/>
          <p:nvPr userDrawn="1"/>
        </p:nvSpPr>
        <p:spPr>
          <a:xfrm>
            <a:off x="0" y="0"/>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0D435673-9B23-4057-96B5-FC3C25CC64BD}"/>
              </a:ext>
            </a:extLst>
          </p:cNvPr>
          <p:cNvSpPr txBox="1">
            <a:spLocks/>
          </p:cNvSpPr>
          <p:nvPr userDrawn="1"/>
        </p:nvSpPr>
        <p:spPr>
          <a:xfrm>
            <a:off x="1371600" y="201168"/>
            <a:ext cx="7715380" cy="14498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solidFill>
                  <a:schemeClr val="bg1"/>
                </a:solidFill>
                <a:latin typeface="Arial" panose="020B0604020202020204" pitchFamily="34" charset="0"/>
                <a:cs typeface="Arial" panose="020B0604020202020204" pitchFamily="34" charset="0"/>
              </a:rPr>
              <a:t>Nova Scotia.</a:t>
            </a:r>
            <a:br>
              <a:rPr lang="en-US" sz="4000" b="1" dirty="0">
                <a:solidFill>
                  <a:schemeClr val="bg1"/>
                </a:solidFill>
                <a:latin typeface="Arial" panose="020B0604020202020204" pitchFamily="34" charset="0"/>
                <a:cs typeface="Arial" panose="020B0604020202020204" pitchFamily="34" charset="0"/>
              </a:rPr>
            </a:br>
            <a:r>
              <a:rPr lang="en-US" sz="4000" b="1" dirty="0">
                <a:solidFill>
                  <a:schemeClr val="bg1"/>
                </a:solidFill>
                <a:latin typeface="Arial" panose="020B0604020202020204" pitchFamily="34" charset="0"/>
                <a:cs typeface="Arial" panose="020B0604020202020204" pitchFamily="34" charset="0"/>
              </a:rPr>
              <a:t>We’re all over that.</a:t>
            </a:r>
            <a:endParaRPr lang="en-US" sz="4000" dirty="0">
              <a:solidFill>
                <a:schemeClr val="bg1"/>
              </a:solidFill>
              <a:latin typeface="Arial" panose="020B0604020202020204" pitchFamily="34" charset="0"/>
              <a:cs typeface="Arial" panose="020B0604020202020204" pitchFamily="34" charset="0"/>
            </a:endParaRPr>
          </a:p>
        </p:txBody>
      </p:sp>
      <p:pic>
        <p:nvPicPr>
          <p:cNvPr id="12" name="Picture 11" descr="A close up of a logo&#10;&#10;Description automatically generated">
            <a:extLst>
              <a:ext uri="{FF2B5EF4-FFF2-40B4-BE49-F238E27FC236}">
                <a16:creationId xmlns:a16="http://schemas.microsoft.com/office/drawing/2014/main" id="{0C9B883F-643F-4D65-97D8-44B5999D6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7187" y="325519"/>
            <a:ext cx="8022739" cy="6206961"/>
          </a:xfrm>
          <a:prstGeom prst="rect">
            <a:avLst/>
          </a:prstGeom>
        </p:spPr>
      </p:pic>
    </p:spTree>
    <p:extLst>
      <p:ext uri="{BB962C8B-B14F-4D97-AF65-F5344CB8AC3E}">
        <p14:creationId xmlns:p14="http://schemas.microsoft.com/office/powerpoint/2010/main" val="3429173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Divider - Blue">
    <p:bg>
      <p:bgPr>
        <a:solidFill>
          <a:srgbClr val="10497E"/>
        </a:solidFill>
        <a:effectLst/>
      </p:bgPr>
    </p:bg>
    <p:spTree>
      <p:nvGrpSpPr>
        <p:cNvPr id="1" name=""/>
        <p:cNvGrpSpPr/>
        <p:nvPr/>
      </p:nvGrpSpPr>
      <p:grpSpPr>
        <a:xfrm>
          <a:off x="0" y="0"/>
          <a:ext cx="0" cy="0"/>
          <a:chOff x="0" y="0"/>
          <a:chExt cx="0" cy="0"/>
        </a:xfrm>
      </p:grpSpPr>
      <p:sp>
        <p:nvSpPr>
          <p:cNvPr id="6" name="Title Placeholder 1"/>
          <p:cNvSpPr>
            <a:spLocks noGrp="1" noChangeAspect="1"/>
          </p:cNvSpPr>
          <p:nvPr>
            <p:ph type="title"/>
          </p:nvPr>
        </p:nvSpPr>
        <p:spPr>
          <a:xfrm>
            <a:off x="1371600" y="2728584"/>
            <a:ext cx="3000180" cy="615553"/>
          </a:xfrm>
          <a:prstGeom prst="rect">
            <a:avLst/>
          </a:prstGeom>
          <a:noFill/>
        </p:spPr>
        <p:txBody>
          <a:bodyPr vert="horz" wrap="none" lIns="45720" tIns="0" rIns="45720" bIns="0" rtlCol="0" anchor="ctr">
            <a:spAutoFit/>
          </a:bodyPr>
          <a:lstStyle>
            <a:lvl1pPr>
              <a:lnSpc>
                <a:spcPct val="100000"/>
              </a:lnSpc>
              <a:defRPr sz="4000" u="none">
                <a:solidFill>
                  <a:schemeClr val="bg1"/>
                </a:solidFill>
              </a:defRPr>
            </a:lvl1pPr>
          </a:lstStyle>
          <a:p>
            <a:r>
              <a:rPr lang="en-US" dirty="0"/>
              <a:t>Click to edit</a:t>
            </a:r>
          </a:p>
        </p:txBody>
      </p:sp>
      <p:pic>
        <p:nvPicPr>
          <p:cNvPr id="4" name="Picture 3">
            <a:extLst>
              <a:ext uri="{FF2B5EF4-FFF2-40B4-BE49-F238E27FC236}">
                <a16:creationId xmlns:a16="http://schemas.microsoft.com/office/drawing/2014/main" id="{B523B6E6-2D43-4CC8-B256-32D225BBA0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382403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78779-F3C6-4459-9F77-F50D1735199D}"/>
              </a:ext>
            </a:extLst>
          </p:cNvPr>
          <p:cNvSpPr/>
          <p:nvPr userDrawn="1"/>
        </p:nvSpPr>
        <p:spPr>
          <a:xfrm>
            <a:off x="3356149" y="2524614"/>
            <a:ext cx="904352" cy="904352"/>
          </a:xfrm>
          <a:prstGeom prst="rect">
            <a:avLst/>
          </a:prstGeom>
          <a:solidFill>
            <a:srgbClr val="104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E6EAF8-B005-4887-810B-5630A90E1251}"/>
              </a:ext>
            </a:extLst>
          </p:cNvPr>
          <p:cNvSpPr/>
          <p:nvPr userDrawn="1"/>
        </p:nvSpPr>
        <p:spPr>
          <a:xfrm>
            <a:off x="3356149" y="4375988"/>
            <a:ext cx="904352" cy="904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715898-C9D7-49AA-B900-D7AAB269E7E8}"/>
              </a:ext>
            </a:extLst>
          </p:cNvPr>
          <p:cNvSpPr/>
          <p:nvPr userDrawn="1"/>
        </p:nvSpPr>
        <p:spPr>
          <a:xfrm>
            <a:off x="6109396" y="2524613"/>
            <a:ext cx="904351" cy="904351"/>
          </a:xfrm>
          <a:prstGeom prst="rect">
            <a:avLst/>
          </a:prstGeom>
          <a:solidFill>
            <a:srgbClr val="8EB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EB7453-468D-4BE5-A737-90B60B1250BC}"/>
              </a:ext>
            </a:extLst>
          </p:cNvPr>
          <p:cNvSpPr/>
          <p:nvPr userDrawn="1"/>
        </p:nvSpPr>
        <p:spPr>
          <a:xfrm>
            <a:off x="6109396" y="3439013"/>
            <a:ext cx="904351" cy="904351"/>
          </a:xfrm>
          <a:prstGeom prst="rect">
            <a:avLst/>
          </a:prstGeom>
          <a:solidFill>
            <a:srgbClr val="00A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F81F14-4744-47FE-A90C-27D7E8BD77F1}"/>
              </a:ext>
            </a:extLst>
          </p:cNvPr>
          <p:cNvSpPr/>
          <p:nvPr userDrawn="1"/>
        </p:nvSpPr>
        <p:spPr>
          <a:xfrm>
            <a:off x="6109396" y="4353413"/>
            <a:ext cx="904351" cy="904351"/>
          </a:xfrm>
          <a:prstGeom prst="rect">
            <a:avLst/>
          </a:prstGeom>
          <a:solidFill>
            <a:srgbClr val="CE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5920D03-DDB1-4458-8FB5-C080DCD357B8}"/>
              </a:ext>
            </a:extLst>
          </p:cNvPr>
          <p:cNvSpPr/>
          <p:nvPr userDrawn="1"/>
        </p:nvSpPr>
        <p:spPr>
          <a:xfrm>
            <a:off x="7036322" y="2524613"/>
            <a:ext cx="904351" cy="904351"/>
          </a:xfrm>
          <a:prstGeom prst="rect">
            <a:avLst/>
          </a:prstGeom>
          <a:solidFill>
            <a:srgbClr val="FF67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B56FD3-A2D7-43ED-9DBB-A3FF32EC2585}"/>
              </a:ext>
            </a:extLst>
          </p:cNvPr>
          <p:cNvSpPr/>
          <p:nvPr userDrawn="1"/>
        </p:nvSpPr>
        <p:spPr>
          <a:xfrm>
            <a:off x="7036322" y="3439013"/>
            <a:ext cx="904351" cy="904351"/>
          </a:xfrm>
          <a:prstGeom prst="rect">
            <a:avLst/>
          </a:prstGeom>
          <a:solidFill>
            <a:srgbClr val="DF4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DECEC5-DF2D-4484-8A1A-921AE0CB7A70}"/>
              </a:ext>
            </a:extLst>
          </p:cNvPr>
          <p:cNvSpPr/>
          <p:nvPr userDrawn="1"/>
        </p:nvSpPr>
        <p:spPr>
          <a:xfrm>
            <a:off x="7036322" y="4353413"/>
            <a:ext cx="904351" cy="904351"/>
          </a:xfrm>
          <a:prstGeom prst="rect">
            <a:avLst/>
          </a:prstGeom>
          <a:solidFill>
            <a:srgbClr val="EAD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2F8F71-654A-4176-B0D0-0C9418B4E9A1}"/>
              </a:ext>
            </a:extLst>
          </p:cNvPr>
          <p:cNvSpPr/>
          <p:nvPr userDrawn="1"/>
        </p:nvSpPr>
        <p:spPr>
          <a:xfrm>
            <a:off x="3356149" y="3449062"/>
            <a:ext cx="904352" cy="904352"/>
          </a:xfrm>
          <a:prstGeom prst="rect">
            <a:avLst/>
          </a:prstGeom>
          <a:solidFill>
            <a:srgbClr val="5B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F80C46E-4F08-4AA3-9D59-E66C6503EE3A}"/>
              </a:ext>
            </a:extLst>
          </p:cNvPr>
          <p:cNvSpPr txBox="1"/>
          <p:nvPr userDrawn="1"/>
        </p:nvSpPr>
        <p:spPr>
          <a:xfrm>
            <a:off x="1985007" y="2505634"/>
            <a:ext cx="916789" cy="923330"/>
          </a:xfrm>
          <a:prstGeom prst="rect">
            <a:avLst/>
          </a:prstGeom>
          <a:noFill/>
        </p:spPr>
        <p:txBody>
          <a:bodyPr wrap="none" rtlCol="0">
            <a:spAutoFit/>
          </a:bodyPr>
          <a:lstStyle/>
          <a:p>
            <a:r>
              <a:rPr lang="en-US" dirty="0"/>
              <a:t>Primary</a:t>
            </a:r>
          </a:p>
          <a:p>
            <a:r>
              <a:rPr lang="en-US" dirty="0"/>
              <a:t>brand</a:t>
            </a:r>
          </a:p>
          <a:p>
            <a:r>
              <a:rPr lang="en-US" dirty="0" err="1"/>
              <a:t>colours</a:t>
            </a:r>
            <a:endParaRPr lang="en-US" dirty="0"/>
          </a:p>
        </p:txBody>
      </p:sp>
      <p:sp>
        <p:nvSpPr>
          <p:cNvPr id="15" name="TextBox 14">
            <a:extLst>
              <a:ext uri="{FF2B5EF4-FFF2-40B4-BE49-F238E27FC236}">
                <a16:creationId xmlns:a16="http://schemas.microsoft.com/office/drawing/2014/main" id="{B34772FB-4F21-45E0-8B5B-4B4B5408B161}"/>
              </a:ext>
            </a:extLst>
          </p:cNvPr>
          <p:cNvSpPr txBox="1"/>
          <p:nvPr userDrawn="1"/>
        </p:nvSpPr>
        <p:spPr>
          <a:xfrm>
            <a:off x="8398333" y="2505634"/>
            <a:ext cx="1077731" cy="923330"/>
          </a:xfrm>
          <a:prstGeom prst="rect">
            <a:avLst/>
          </a:prstGeom>
          <a:noFill/>
        </p:spPr>
        <p:txBody>
          <a:bodyPr wrap="none" rtlCol="0">
            <a:spAutoFit/>
          </a:bodyPr>
          <a:lstStyle/>
          <a:p>
            <a:r>
              <a:rPr lang="en-US" dirty="0" err="1"/>
              <a:t>Seconday</a:t>
            </a:r>
            <a:endParaRPr lang="en-US" dirty="0"/>
          </a:p>
          <a:p>
            <a:r>
              <a:rPr lang="en-US" dirty="0"/>
              <a:t>brand</a:t>
            </a:r>
          </a:p>
          <a:p>
            <a:r>
              <a:rPr lang="en-US" dirty="0" err="1"/>
              <a:t>colours</a:t>
            </a:r>
            <a:endParaRPr lang="en-US" dirty="0"/>
          </a:p>
        </p:txBody>
      </p:sp>
    </p:spTree>
    <p:extLst>
      <p:ext uri="{BB962C8B-B14F-4D97-AF65-F5344CB8AC3E}">
        <p14:creationId xmlns:p14="http://schemas.microsoft.com/office/powerpoint/2010/main" val="3672228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626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107856"/>
            <a:ext cx="8956009" cy="692497"/>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Wright and Plesniarski, Microsoft Specialist Guide to Microsoft Exam MD-100: Windows 10, 1st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647316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107856"/>
            <a:ext cx="8956009" cy="692497"/>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Wright and Plesniarski, Microsoft Specialist Guide to Microsoft Exam MD-100: Windows 10, 1st Edition. © 2022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101702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CULINARY -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CB7A6-7F3B-4D13-A58B-3FF2213B64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3953637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 NURSING - GAB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5101F-11C8-498D-AF93-5A408D68E48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1040733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 WELDING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B895D-7227-4138-A31D-882744CE0B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190122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 WELDING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B895D-7227-4138-A31D-882744CE0B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383103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 WELDING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B895D-7227-4138-A31D-882744CE0B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1501681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rgbClr val="10497E"/>
        </a:solidFill>
        <a:effectLst/>
      </p:bgPr>
    </p:bg>
    <p:spTree>
      <p:nvGrpSpPr>
        <p:cNvPr id="1" name=""/>
        <p:cNvGrpSpPr/>
        <p:nvPr/>
      </p:nvGrpSpPr>
      <p:grpSpPr>
        <a:xfrm>
          <a:off x="0" y="0"/>
          <a:ext cx="0" cy="0"/>
          <a:chOff x="0" y="0"/>
          <a:chExt cx="0" cy="0"/>
        </a:xfrm>
      </p:grpSpPr>
      <p:sp>
        <p:nvSpPr>
          <p:cNvPr id="6" name="Title Placeholder 1"/>
          <p:cNvSpPr>
            <a:spLocks noGrp="1" noChangeAspect="1"/>
          </p:cNvSpPr>
          <p:nvPr>
            <p:ph type="title"/>
          </p:nvPr>
        </p:nvSpPr>
        <p:spPr>
          <a:xfrm>
            <a:off x="1371600" y="2728583"/>
            <a:ext cx="3000180" cy="615553"/>
          </a:xfrm>
          <a:prstGeom prst="rect">
            <a:avLst/>
          </a:prstGeom>
          <a:noFill/>
        </p:spPr>
        <p:txBody>
          <a:bodyPr vert="horz" wrap="none" lIns="45720" tIns="0" rIns="45720" bIns="0" rtlCol="0" anchor="ctr">
            <a:spAutoFit/>
          </a:bodyPr>
          <a:lstStyle>
            <a:lvl1pPr>
              <a:lnSpc>
                <a:spcPct val="100000"/>
              </a:lnSpc>
              <a:defRPr sz="4000" u="none">
                <a:solidFill>
                  <a:schemeClr val="bg1"/>
                </a:solidFill>
              </a:defRPr>
            </a:lvl1pPr>
          </a:lstStyle>
          <a:p>
            <a:r>
              <a:rPr lang="en-US" dirty="0"/>
              <a:t>Click to edit</a:t>
            </a:r>
          </a:p>
        </p:txBody>
      </p:sp>
      <p:pic>
        <p:nvPicPr>
          <p:cNvPr id="5" name="Picture 4">
            <a:extLst>
              <a:ext uri="{FF2B5EF4-FFF2-40B4-BE49-F238E27FC236}">
                <a16:creationId xmlns:a16="http://schemas.microsoft.com/office/drawing/2014/main" id="{1F9C183E-478C-4028-823F-0B73D321EA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7" name="Rectangle 6">
            <a:extLst>
              <a:ext uri="{FF2B5EF4-FFF2-40B4-BE49-F238E27FC236}">
                <a16:creationId xmlns:a16="http://schemas.microsoft.com/office/drawing/2014/main" id="{0FD22A74-597A-4972-86E2-7CCCB1243088}"/>
              </a:ext>
            </a:extLst>
          </p:cNvPr>
          <p:cNvSpPr/>
          <p:nvPr userDrawn="1"/>
        </p:nvSpPr>
        <p:spPr>
          <a:xfrm>
            <a:off x="0" y="1674"/>
            <a:ext cx="405114" cy="6858000"/>
          </a:xfrm>
          <a:prstGeom prst="rect">
            <a:avLst/>
          </a:prstGeom>
          <a:solidFill>
            <a:srgbClr val="8EB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952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ection Divider - Blue">
    <p:bg>
      <p:bgPr>
        <a:solidFill>
          <a:srgbClr val="8EBBE5"/>
        </a:solidFill>
        <a:effectLst/>
      </p:bgPr>
    </p:bg>
    <p:spTree>
      <p:nvGrpSpPr>
        <p:cNvPr id="1" name=""/>
        <p:cNvGrpSpPr/>
        <p:nvPr/>
      </p:nvGrpSpPr>
      <p:grpSpPr>
        <a:xfrm>
          <a:off x="0" y="0"/>
          <a:ext cx="0" cy="0"/>
          <a:chOff x="0" y="0"/>
          <a:chExt cx="0" cy="0"/>
        </a:xfrm>
      </p:grpSpPr>
      <p:sp>
        <p:nvSpPr>
          <p:cNvPr id="6" name="Title Placeholder 1"/>
          <p:cNvSpPr>
            <a:spLocks noGrp="1" noChangeAspect="1"/>
          </p:cNvSpPr>
          <p:nvPr>
            <p:ph type="title"/>
          </p:nvPr>
        </p:nvSpPr>
        <p:spPr>
          <a:xfrm>
            <a:off x="1371600" y="2728583"/>
            <a:ext cx="3000180" cy="615553"/>
          </a:xfrm>
          <a:prstGeom prst="rect">
            <a:avLst/>
          </a:prstGeom>
          <a:noFill/>
        </p:spPr>
        <p:txBody>
          <a:bodyPr vert="horz" wrap="none" lIns="45720" tIns="0" rIns="45720" bIns="0" rtlCol="0" anchor="ctr">
            <a:spAutoFit/>
          </a:bodyPr>
          <a:lstStyle>
            <a:lvl1pPr>
              <a:lnSpc>
                <a:spcPct val="100000"/>
              </a:lnSpc>
              <a:defRPr sz="4000" u="none">
                <a:solidFill>
                  <a:schemeClr val="bg1"/>
                </a:solidFill>
              </a:defRPr>
            </a:lvl1pPr>
          </a:lstStyle>
          <a:p>
            <a:r>
              <a:rPr lang="en-US" dirty="0"/>
              <a:t>Click to edit</a:t>
            </a:r>
          </a:p>
        </p:txBody>
      </p:sp>
      <p:pic>
        <p:nvPicPr>
          <p:cNvPr id="5" name="Picture 4">
            <a:extLst>
              <a:ext uri="{FF2B5EF4-FFF2-40B4-BE49-F238E27FC236}">
                <a16:creationId xmlns:a16="http://schemas.microsoft.com/office/drawing/2014/main" id="{1F9C183E-478C-4028-823F-0B73D321EA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7" name="Rectangle 6">
            <a:extLst>
              <a:ext uri="{FF2B5EF4-FFF2-40B4-BE49-F238E27FC236}">
                <a16:creationId xmlns:a16="http://schemas.microsoft.com/office/drawing/2014/main" id="{0FD22A74-597A-4972-86E2-7CCCB1243088}"/>
              </a:ext>
            </a:extLst>
          </p:cNvPr>
          <p:cNvSpPr/>
          <p:nvPr userDrawn="1"/>
        </p:nvSpPr>
        <p:spPr>
          <a:xfrm>
            <a:off x="0" y="1674"/>
            <a:ext cx="405114" cy="6858000"/>
          </a:xfrm>
          <a:prstGeom prst="rect">
            <a:avLst/>
          </a:prstGeom>
          <a:solidFill>
            <a:srgbClr val="104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9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6806" y="148081"/>
            <a:ext cx="8212505" cy="707886"/>
          </a:xfrm>
          <a:prstGeom prst="rect">
            <a:avLst/>
          </a:prstGeom>
          <a:noFill/>
        </p:spPr>
        <p:txBody>
          <a:bodyPr vert="horz" wrap="none" lIns="91440" tIns="45720" rIns="1005840" bIns="45720" rtlCol="0" anchor="ctr">
            <a:spAutoFit/>
          </a:bodyPr>
          <a:lstStyle/>
          <a:p>
            <a:r>
              <a:rPr lang="en-US" dirty="0"/>
              <a:t>Click to edit master title style</a:t>
            </a:r>
          </a:p>
        </p:txBody>
      </p:sp>
      <p:sp>
        <p:nvSpPr>
          <p:cNvPr id="3" name="Text Placeholder 2"/>
          <p:cNvSpPr>
            <a:spLocks noGrp="1"/>
          </p:cNvSpPr>
          <p:nvPr>
            <p:ph type="body" idx="1"/>
          </p:nvPr>
        </p:nvSpPr>
        <p:spPr>
          <a:xfrm>
            <a:off x="826805" y="989831"/>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583498"/>
      </p:ext>
    </p:extLst>
  </p:cSld>
  <p:clrMap bg1="lt1" tx1="dk1" bg2="lt2" tx2="dk2" accent1="accent1" accent2="accent2" accent3="accent3" accent4="accent4" accent5="accent5" accent6="accent6" hlink="hlink" folHlink="folHlink"/>
  <p:sldLayoutIdLst>
    <p:sldLayoutId id="2147483676" r:id="rId1"/>
    <p:sldLayoutId id="2147483703" r:id="rId2"/>
    <p:sldLayoutId id="2147483673" r:id="rId3"/>
    <p:sldLayoutId id="2147483675" r:id="rId4"/>
    <p:sldLayoutId id="2147483677" r:id="rId5"/>
    <p:sldLayoutId id="2147483701" r:id="rId6"/>
    <p:sldLayoutId id="2147483702" r:id="rId7"/>
    <p:sldLayoutId id="2147483687" r:id="rId8"/>
    <p:sldLayoutId id="2147483699" r:id="rId9"/>
    <p:sldLayoutId id="2147483678" r:id="rId10"/>
    <p:sldLayoutId id="2147483679" r:id="rId11"/>
    <p:sldLayoutId id="2147483680" r:id="rId12"/>
    <p:sldLayoutId id="2147483696" r:id="rId13"/>
    <p:sldLayoutId id="2147483682" r:id="rId14"/>
    <p:sldLayoutId id="2147483683" r:id="rId15"/>
    <p:sldLayoutId id="2147483684" r:id="rId16"/>
    <p:sldLayoutId id="2147483688" r:id="rId17"/>
    <p:sldLayoutId id="2147483692" r:id="rId18"/>
    <p:sldLayoutId id="2147483693" r:id="rId19"/>
    <p:sldLayoutId id="2147483694" r:id="rId20"/>
    <p:sldLayoutId id="2147483697" r:id="rId21"/>
    <p:sldLayoutId id="2147483686" r:id="rId22"/>
    <p:sldLayoutId id="2147483695" r:id="rId23"/>
    <p:sldLayoutId id="2147483698" r:id="rId24"/>
    <p:sldLayoutId id="2147483700" r:id="rId25"/>
    <p:sldLayoutId id="2147483704" r:id="rId26"/>
    <p:sldLayoutId id="2147483705" r:id="rId27"/>
  </p:sldLayoutIdLst>
  <p:hf hdr="0" ftr="0" dt="0"/>
  <p:txStyles>
    <p:titleStyle>
      <a:lvl1pPr algn="l" defTabSz="914400" rtl="0" eaLnBrk="1" latinLnBrk="0" hangingPunct="1">
        <a:lnSpc>
          <a:spcPct val="100000"/>
        </a:lnSpc>
        <a:spcBef>
          <a:spcPct val="0"/>
        </a:spcBef>
        <a:buNone/>
        <a:defRPr sz="4000" b="1" u="none" kern="1200" cap="none" baseline="0">
          <a:solidFill>
            <a:srgbClr val="10497E"/>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lnSpc>
          <a:spcPct val="90000"/>
        </a:lnSpc>
        <a:spcBef>
          <a:spcPts val="1000"/>
        </a:spcBef>
        <a:buClr>
          <a:srgbClr val="5B677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B6770"/>
        </a:buClr>
        <a:buFont typeface="Wingdings" panose="05000000000000000000" pitchFamily="2" charset="2"/>
        <a:buChar char="w"/>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B677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B677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B677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hyperlink" Target="https://www.linkedin.com/learning/windows-11-manage-and-maintain/sharing-folders?resume=false&amp;u=2149225"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1FF206D8-6329-4048-9614-14DA08F574CA}"/>
              </a:ext>
            </a:extLst>
          </p:cNvPr>
          <p:cNvSpPr txBox="1">
            <a:spLocks noChangeAspect="1"/>
          </p:cNvSpPr>
          <p:nvPr/>
        </p:nvSpPr>
        <p:spPr>
          <a:xfrm>
            <a:off x="1299926" y="3627665"/>
            <a:ext cx="9592147" cy="1231106"/>
          </a:xfrm>
          <a:prstGeom prst="rect">
            <a:avLst/>
          </a:prstGeom>
          <a:noFill/>
        </p:spPr>
        <p:txBody>
          <a:bodyPr vert="horz" wrap="square" lIns="45720" tIns="0" rIns="45720" bIns="0" rtlCol="0" anchor="ctr">
            <a:spAutoFit/>
          </a:bodyPr>
          <a:lstStyle>
            <a:lvl1pPr algn="l" defTabSz="914400" rtl="0" eaLnBrk="1" latinLnBrk="0" hangingPunct="1">
              <a:lnSpc>
                <a:spcPct val="100000"/>
              </a:lnSpc>
              <a:spcBef>
                <a:spcPct val="0"/>
              </a:spcBef>
              <a:buNone/>
              <a:defRPr sz="4000" b="1" u="none" kern="1200" cap="none" baseline="0">
                <a:solidFill>
                  <a:schemeClr val="bg1"/>
                </a:solidFill>
                <a:latin typeface="Arial" panose="020B0604020202020204" pitchFamily="34" charset="0"/>
                <a:ea typeface="+mj-ea"/>
                <a:cs typeface="Arial" panose="020B0604020202020204" pitchFamily="34" charset="0"/>
              </a:defRPr>
            </a:lvl1pPr>
          </a:lstStyle>
          <a:p>
            <a:r>
              <a:rPr lang="en-US" dirty="0"/>
              <a:t>Hard Drives and File Systems</a:t>
            </a:r>
          </a:p>
          <a:p>
            <a:endParaRPr lang="en-US" sz="2000" b="0" dirty="0"/>
          </a:p>
          <a:p>
            <a:r>
              <a:rPr lang="en-US" sz="2000" b="0" dirty="0"/>
              <a:t>Date: October 2022</a:t>
            </a:r>
          </a:p>
        </p:txBody>
      </p:sp>
    </p:spTree>
    <p:extLst>
      <p:ext uri="{BB962C8B-B14F-4D97-AF65-F5344CB8AC3E}">
        <p14:creationId xmlns:p14="http://schemas.microsoft.com/office/powerpoint/2010/main" val="1270120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EBE28-1F41-4EA3-C105-AC7ECE43671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547E0C-D88C-8B9B-3682-3FE479120B6C}"/>
              </a:ext>
            </a:extLst>
          </p:cNvPr>
          <p:cNvSpPr>
            <a:spLocks noGrp="1"/>
          </p:cNvSpPr>
          <p:nvPr>
            <p:ph idx="1"/>
          </p:nvPr>
        </p:nvSpPr>
        <p:spPr>
          <a:xfrm>
            <a:off x="1034143" y="1429788"/>
            <a:ext cx="10319657" cy="5064317"/>
          </a:xfrm>
        </p:spPr>
        <p:txBody>
          <a:bodyPr>
            <a:normAutofit/>
          </a:bodyPr>
          <a:lstStyle/>
          <a:p>
            <a:pPr marL="0" indent="0" algn="ctr">
              <a:buNone/>
            </a:pPr>
            <a:endParaRPr lang="en-US" dirty="0">
              <a:solidFill>
                <a:srgbClr val="FF0000"/>
              </a:solidFill>
            </a:endParaRPr>
          </a:p>
          <a:p>
            <a:endParaRPr lang="en-US" dirty="0"/>
          </a:p>
        </p:txBody>
      </p:sp>
      <p:sp>
        <p:nvSpPr>
          <p:cNvPr id="4" name="Rectangle 3">
            <a:extLst>
              <a:ext uri="{FF2B5EF4-FFF2-40B4-BE49-F238E27FC236}">
                <a16:creationId xmlns:a16="http://schemas.microsoft.com/office/drawing/2014/main" id="{A6A47E20-5493-F443-5BEB-83F6E5E7DEE6}"/>
              </a:ext>
            </a:extLst>
          </p:cNvPr>
          <p:cNvSpPr/>
          <p:nvPr/>
        </p:nvSpPr>
        <p:spPr>
          <a:xfrm>
            <a:off x="3219061" y="2090057"/>
            <a:ext cx="5906277" cy="166199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0200" b="1" cap="none" spc="0" dirty="0">
                <a:ln/>
                <a:solidFill>
                  <a:schemeClr val="accent3"/>
                </a:solidFill>
                <a:effectLst>
                  <a:outerShdw blurRad="50800" dist="38100" dir="16200000" rotWithShape="0">
                    <a:prstClr val="black">
                      <a:alpha val="40000"/>
                    </a:prstClr>
                  </a:outerShdw>
                </a:effectLst>
              </a:rPr>
              <a:t>PART II</a:t>
            </a:r>
            <a:r>
              <a:rPr lang="en-US" sz="10200" b="1" cap="none" spc="0" dirty="0">
                <a:ln/>
                <a:solidFill>
                  <a:schemeClr val="accent3"/>
                </a:solidFill>
                <a:effectLst/>
              </a:rPr>
              <a:t> </a:t>
            </a:r>
          </a:p>
        </p:txBody>
      </p:sp>
    </p:spTree>
    <p:extLst>
      <p:ext uri="{BB962C8B-B14F-4D97-AF65-F5344CB8AC3E}">
        <p14:creationId xmlns:p14="http://schemas.microsoft.com/office/powerpoint/2010/main" val="118446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62100" y="1186543"/>
            <a:ext cx="9791700" cy="5307563"/>
          </a:xfrm>
        </p:spPr>
        <p:txBody>
          <a:bodyPr>
            <a:normAutofit/>
          </a:bodyPr>
          <a:lstStyle/>
          <a:p>
            <a:r>
              <a:rPr lang="en-US" altLang="en-US" sz="2800" dirty="0"/>
              <a:t>Access Control List (</a:t>
            </a:r>
            <a:r>
              <a:rPr lang="en-US" altLang="en-US" sz="2800" b="1" dirty="0"/>
              <a:t>ACL</a:t>
            </a:r>
            <a:r>
              <a:rPr lang="en-US" altLang="en-US" sz="2800" dirty="0"/>
              <a:t>)</a:t>
            </a:r>
          </a:p>
          <a:p>
            <a:pPr lvl="1"/>
            <a:r>
              <a:rPr lang="en-US" altLang="en-US" sz="2800" dirty="0"/>
              <a:t>Collection of Access Control Entries (</a:t>
            </a:r>
            <a:r>
              <a:rPr lang="en-US" altLang="en-US" sz="2800" b="1" dirty="0"/>
              <a:t>ACE</a:t>
            </a:r>
            <a:r>
              <a:rPr lang="en-US" altLang="en-US" sz="2800" dirty="0"/>
              <a:t>)</a:t>
            </a:r>
          </a:p>
          <a:p>
            <a:pPr lvl="2"/>
            <a:r>
              <a:rPr lang="en-US" altLang="en-US" sz="2800" dirty="0"/>
              <a:t>Identify a specific security identifier (SID) can perform a given action to a file or folder</a:t>
            </a:r>
          </a:p>
          <a:p>
            <a:pPr lvl="1"/>
            <a:r>
              <a:rPr lang="en-US" altLang="en-US" sz="2800" dirty="0"/>
              <a:t>Used to specify what a user or group is allowed to do with the file or folder</a:t>
            </a:r>
          </a:p>
          <a:p>
            <a:endParaRPr lang="en-US" dirty="0"/>
          </a:p>
        </p:txBody>
      </p:sp>
      <p:sp>
        <p:nvSpPr>
          <p:cNvPr id="3" name="Title 2"/>
          <p:cNvSpPr>
            <a:spLocks noGrp="1"/>
          </p:cNvSpPr>
          <p:nvPr>
            <p:ph type="title"/>
          </p:nvPr>
        </p:nvSpPr>
        <p:spPr>
          <a:xfrm>
            <a:off x="1371600" y="199002"/>
            <a:ext cx="6930743" cy="615553"/>
          </a:xfrm>
        </p:spPr>
        <p:txBody>
          <a:bodyPr/>
          <a:lstStyle/>
          <a:p>
            <a:r>
              <a:rPr lang="en-US" altLang="en-US" dirty="0"/>
              <a:t>File and Folder Permissions</a:t>
            </a:r>
            <a:endParaRPr lang="en-US" dirty="0"/>
          </a:p>
        </p:txBody>
      </p:sp>
    </p:spTree>
    <p:extLst>
      <p:ext uri="{BB962C8B-B14F-4D97-AF65-F5344CB8AC3E}">
        <p14:creationId xmlns:p14="http://schemas.microsoft.com/office/powerpoint/2010/main" val="411971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62100" y="1186543"/>
            <a:ext cx="9791700" cy="5307563"/>
          </a:xfrm>
        </p:spPr>
        <p:txBody>
          <a:bodyPr>
            <a:normAutofit/>
          </a:bodyPr>
          <a:lstStyle/>
          <a:p>
            <a:r>
              <a:rPr lang="en-US" altLang="en-US" dirty="0"/>
              <a:t>First level of folder in an NTFS partition is </a:t>
            </a:r>
            <a:r>
              <a:rPr lang="en-US" altLang="en-US" u="sng" dirty="0">
                <a:highlight>
                  <a:srgbClr val="FFFF00"/>
                </a:highlight>
              </a:rPr>
              <a:t>root</a:t>
            </a:r>
            <a:r>
              <a:rPr lang="en-US" altLang="en-US" dirty="0"/>
              <a:t> folder</a:t>
            </a:r>
          </a:p>
          <a:p>
            <a:r>
              <a:rPr lang="en-US" altLang="en-US" b="1" dirty="0"/>
              <a:t>Default permissions for the root folder on the C: drive</a:t>
            </a:r>
          </a:p>
          <a:p>
            <a:pPr lvl="1"/>
            <a:r>
              <a:rPr lang="en-US" altLang="en-US" dirty="0"/>
              <a:t>Members of Administrators group have full control</a:t>
            </a:r>
          </a:p>
          <a:p>
            <a:pPr lvl="1"/>
            <a:r>
              <a:rPr lang="en-US" altLang="en-US" dirty="0"/>
              <a:t>OS has full control</a:t>
            </a:r>
          </a:p>
          <a:p>
            <a:pPr lvl="1"/>
            <a:r>
              <a:rPr lang="en-US" altLang="en-US" dirty="0"/>
              <a:t>Members of Users group can read and execute programs</a:t>
            </a:r>
          </a:p>
          <a:p>
            <a:pPr lvl="1"/>
            <a:r>
              <a:rPr lang="en-US" altLang="en-US" dirty="0"/>
              <a:t>Authenticated users can create folders in this folder</a:t>
            </a:r>
          </a:p>
          <a:p>
            <a:pPr lvl="1"/>
            <a:r>
              <a:rPr lang="en-US" altLang="en-US" dirty="0"/>
              <a:t>Authenticated users can create files and write data in subfolders only</a:t>
            </a:r>
          </a:p>
          <a:p>
            <a:r>
              <a:rPr lang="en-US" altLang="en-US" b="1" dirty="0"/>
              <a:t>Default permissions for C: subfolders</a:t>
            </a:r>
          </a:p>
          <a:p>
            <a:pPr lvl="1"/>
            <a:r>
              <a:rPr lang="en-US" altLang="en-US" dirty="0"/>
              <a:t>Members of Administrators group have full control</a:t>
            </a:r>
          </a:p>
          <a:p>
            <a:pPr lvl="1"/>
            <a:r>
              <a:rPr lang="en-US" altLang="en-US" dirty="0"/>
              <a:t>OS has full control</a:t>
            </a:r>
          </a:p>
          <a:p>
            <a:pPr lvl="1"/>
            <a:r>
              <a:rPr lang="en-US" altLang="en-US" dirty="0"/>
              <a:t>Members of Users group can read and execute programs</a:t>
            </a:r>
          </a:p>
          <a:p>
            <a:pPr lvl="1"/>
            <a:r>
              <a:rPr lang="en-US" altLang="en-US" dirty="0"/>
              <a:t>Authenticated users can create, modify, and delete files and folders</a:t>
            </a:r>
          </a:p>
          <a:p>
            <a:pPr lvl="2"/>
            <a:r>
              <a:rPr lang="en-US" altLang="en-US" dirty="0"/>
              <a:t>In this folder and its subfolders</a:t>
            </a:r>
          </a:p>
          <a:p>
            <a:endParaRPr lang="en-US" dirty="0"/>
          </a:p>
        </p:txBody>
      </p:sp>
      <p:sp>
        <p:nvSpPr>
          <p:cNvPr id="3" name="Title 2"/>
          <p:cNvSpPr>
            <a:spLocks noGrp="1"/>
          </p:cNvSpPr>
          <p:nvPr>
            <p:ph type="title"/>
          </p:nvPr>
        </p:nvSpPr>
        <p:spPr>
          <a:xfrm>
            <a:off x="1371600" y="199002"/>
            <a:ext cx="6930743" cy="615553"/>
          </a:xfrm>
        </p:spPr>
        <p:txBody>
          <a:bodyPr/>
          <a:lstStyle/>
          <a:p>
            <a:r>
              <a:rPr lang="en-US" altLang="en-US" dirty="0"/>
              <a:t>Default Folder Permissions</a:t>
            </a:r>
            <a:endParaRPr lang="en-US" dirty="0"/>
          </a:p>
        </p:txBody>
      </p:sp>
    </p:spTree>
    <p:extLst>
      <p:ext uri="{BB962C8B-B14F-4D97-AF65-F5344CB8AC3E}">
        <p14:creationId xmlns:p14="http://schemas.microsoft.com/office/powerpoint/2010/main" val="237067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62100" y="1186543"/>
            <a:ext cx="9791700" cy="5307563"/>
          </a:xfrm>
        </p:spPr>
        <p:txBody>
          <a:bodyPr>
            <a:normAutofit/>
          </a:bodyPr>
          <a:lstStyle/>
          <a:p>
            <a:r>
              <a:rPr lang="en-US" altLang="en-US" dirty="0"/>
              <a:t>Additional folders and files inherit permissions from the parent object that contains them</a:t>
            </a:r>
          </a:p>
          <a:p>
            <a:r>
              <a:rPr lang="en-US" altLang="en-US" dirty="0"/>
              <a:t>Inheritance allows a permission setting to propagate to lower subfolders</a:t>
            </a:r>
          </a:p>
          <a:p>
            <a:r>
              <a:rPr lang="en-US" altLang="en-US" dirty="0"/>
              <a:t>NTFS permissions are assigned using two formats</a:t>
            </a:r>
          </a:p>
          <a:p>
            <a:pPr lvl="1"/>
            <a:r>
              <a:rPr lang="en-US" altLang="en-US" dirty="0"/>
              <a:t>Basic NTFS permissions</a:t>
            </a:r>
          </a:p>
          <a:p>
            <a:pPr lvl="1"/>
            <a:r>
              <a:rPr lang="en-US" altLang="en-US" dirty="0"/>
              <a:t>Advanced NTFS permissions</a:t>
            </a:r>
          </a:p>
          <a:p>
            <a:endParaRPr lang="en-US" dirty="0"/>
          </a:p>
          <a:p>
            <a:r>
              <a:rPr lang="en-US" altLang="en-US" dirty="0"/>
              <a:t>Assigning and managing file permissions is seldom required for computer running Windows 10</a:t>
            </a:r>
          </a:p>
          <a:p>
            <a:pPr lvl="1"/>
            <a:r>
              <a:rPr lang="en-US" altLang="en-US" dirty="0"/>
              <a:t>Administrators have full access to entire system</a:t>
            </a:r>
          </a:p>
          <a:p>
            <a:pPr lvl="1"/>
            <a:r>
              <a:rPr lang="en-US" altLang="en-US" dirty="0"/>
              <a:t>Users have full access to their own profiles</a:t>
            </a:r>
          </a:p>
          <a:p>
            <a:pPr lvl="1"/>
            <a:r>
              <a:rPr lang="en-US" altLang="en-US" dirty="0"/>
              <a:t>Users to not have access to profiles of other users or the ability to modify system files</a:t>
            </a:r>
          </a:p>
        </p:txBody>
      </p:sp>
      <p:sp>
        <p:nvSpPr>
          <p:cNvPr id="3" name="Title 2"/>
          <p:cNvSpPr>
            <a:spLocks noGrp="1"/>
          </p:cNvSpPr>
          <p:nvPr>
            <p:ph type="title"/>
          </p:nvPr>
        </p:nvSpPr>
        <p:spPr>
          <a:xfrm>
            <a:off x="1371600" y="199002"/>
            <a:ext cx="7075014" cy="615553"/>
          </a:xfrm>
        </p:spPr>
        <p:txBody>
          <a:bodyPr/>
          <a:lstStyle/>
          <a:p>
            <a:r>
              <a:rPr lang="en-US" altLang="en-US" dirty="0"/>
              <a:t>Permissions and Inheritance</a:t>
            </a:r>
            <a:endParaRPr lang="en-US" dirty="0"/>
          </a:p>
        </p:txBody>
      </p:sp>
    </p:spTree>
    <p:extLst>
      <p:ext uri="{BB962C8B-B14F-4D97-AF65-F5344CB8AC3E}">
        <p14:creationId xmlns:p14="http://schemas.microsoft.com/office/powerpoint/2010/main" val="153237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08CE-BCEB-4D13-A91E-EA8E950A1701}"/>
              </a:ext>
            </a:extLst>
          </p:cNvPr>
          <p:cNvSpPr>
            <a:spLocks noGrp="1"/>
          </p:cNvSpPr>
          <p:nvPr>
            <p:ph type="title"/>
          </p:nvPr>
        </p:nvSpPr>
        <p:spPr/>
        <p:txBody>
          <a:bodyPr/>
          <a:lstStyle/>
          <a:p>
            <a:r>
              <a:rPr lang="en-US" altLang="en-US" dirty="0"/>
              <a:t>Basic NTFS Permissions</a:t>
            </a:r>
            <a:endParaRPr lang="en-US" dirty="0"/>
          </a:p>
        </p:txBody>
      </p:sp>
      <p:sp>
        <p:nvSpPr>
          <p:cNvPr id="3" name="Text Placeholder 2">
            <a:extLst>
              <a:ext uri="{FF2B5EF4-FFF2-40B4-BE49-F238E27FC236}">
                <a16:creationId xmlns:a16="http://schemas.microsoft.com/office/drawing/2014/main" id="{DAD1DF35-1994-430A-98E8-B87ECA7388F3}"/>
              </a:ext>
            </a:extLst>
          </p:cNvPr>
          <p:cNvSpPr>
            <a:spLocks noGrp="1"/>
          </p:cNvSpPr>
          <p:nvPr>
            <p:ph type="body" sz="quarter" idx="17"/>
          </p:nvPr>
        </p:nvSpPr>
        <p:spPr>
          <a:xfrm>
            <a:off x="740228" y="1037230"/>
            <a:ext cx="10711543" cy="672105"/>
          </a:xfrm>
        </p:spPr>
        <p:txBody>
          <a:bodyPr/>
          <a:lstStyle/>
          <a:p>
            <a:r>
              <a:rPr lang="en-US" altLang="en-US" dirty="0"/>
              <a:t>Collection of predetermined advanced NTFS permissions</a:t>
            </a:r>
          </a:p>
          <a:p>
            <a:endParaRPr lang="en-US" dirty="0"/>
          </a:p>
        </p:txBody>
      </p:sp>
      <p:graphicFrame>
        <p:nvGraphicFramePr>
          <p:cNvPr id="4" name="Table 4">
            <a:extLst>
              <a:ext uri="{FF2B5EF4-FFF2-40B4-BE49-F238E27FC236}">
                <a16:creationId xmlns:a16="http://schemas.microsoft.com/office/drawing/2014/main" id="{18778F21-DB11-487E-8A10-F2E48CC20D36}"/>
              </a:ext>
            </a:extLst>
          </p:cNvPr>
          <p:cNvGraphicFramePr>
            <a:graphicFrameLocks noGrp="1"/>
          </p:cNvGraphicFramePr>
          <p:nvPr/>
        </p:nvGraphicFramePr>
        <p:xfrm>
          <a:off x="740227" y="1525209"/>
          <a:ext cx="10711544" cy="3662680"/>
        </p:xfrm>
        <a:graphic>
          <a:graphicData uri="http://schemas.openxmlformats.org/drawingml/2006/table">
            <a:tbl>
              <a:tblPr firstRow="1" bandRow="1">
                <a:tableStyleId>{5C22544A-7EE6-4342-B048-85BDC9FD1C3A}</a:tableStyleId>
              </a:tblPr>
              <a:tblGrid>
                <a:gridCol w="1981202">
                  <a:extLst>
                    <a:ext uri="{9D8B030D-6E8A-4147-A177-3AD203B41FA5}">
                      <a16:colId xmlns:a16="http://schemas.microsoft.com/office/drawing/2014/main" val="4043625828"/>
                    </a:ext>
                  </a:extLst>
                </a:gridCol>
                <a:gridCol w="8730342">
                  <a:extLst>
                    <a:ext uri="{9D8B030D-6E8A-4147-A177-3AD203B41FA5}">
                      <a16:colId xmlns:a16="http://schemas.microsoft.com/office/drawing/2014/main" val="489675308"/>
                    </a:ext>
                  </a:extLst>
                </a:gridCol>
              </a:tblGrid>
              <a:tr h="370840">
                <a:tc>
                  <a:txBody>
                    <a:bodyPr/>
                    <a:lstStyle/>
                    <a:p>
                      <a:r>
                        <a:rPr lang="en-US" sz="1800" dirty="0"/>
                        <a:t>Permission</a:t>
                      </a:r>
                    </a:p>
                  </a:txBody>
                  <a:tcPr/>
                </a:tc>
                <a:tc>
                  <a:txBody>
                    <a:bodyPr/>
                    <a:lstStyle/>
                    <a:p>
                      <a:r>
                        <a:rPr lang="en-US" sz="1800" dirty="0"/>
                        <a:t>Description</a:t>
                      </a:r>
                    </a:p>
                  </a:txBody>
                  <a:tcPr/>
                </a:tc>
                <a:extLst>
                  <a:ext uri="{0D108BD9-81ED-4DB2-BD59-A6C34878D82A}">
                    <a16:rowId xmlns:a16="http://schemas.microsoft.com/office/drawing/2014/main" val="2976972018"/>
                  </a:ext>
                </a:extLst>
              </a:tr>
              <a:tr h="370840">
                <a:tc>
                  <a:txBody>
                    <a:bodyPr/>
                    <a:lstStyle/>
                    <a:p>
                      <a:r>
                        <a:rPr lang="en-US" sz="1800" dirty="0"/>
                        <a:t>Write</a:t>
                      </a:r>
                    </a:p>
                  </a:txBody>
                  <a:tcPr/>
                </a:tc>
                <a:tc>
                  <a:txBody>
                    <a:bodyPr/>
                    <a:lstStyle/>
                    <a:p>
                      <a:r>
                        <a:rPr lang="en-US" sz="1800" b="0" i="0" u="none" strike="noStrike" kern="1200" baseline="0" dirty="0">
                          <a:solidFill>
                            <a:schemeClr val="dk1"/>
                          </a:solidFill>
                          <a:latin typeface="+mn-lt"/>
                          <a:ea typeface="+mn-ea"/>
                          <a:cs typeface="+mn-cs"/>
                        </a:rPr>
                        <a:t>This permission used for folders allows new files and folders to be created in the current folder. The folder attributes can be changed and the folder’s ownership and security can be viewed.</a:t>
                      </a:r>
                    </a:p>
                    <a:p>
                      <a:r>
                        <a:rPr lang="en-US" sz="1800" b="0" i="0" u="none" strike="noStrike" kern="1200" baseline="0" dirty="0">
                          <a:solidFill>
                            <a:schemeClr val="dk1"/>
                          </a:solidFill>
                          <a:latin typeface="+mn-lt"/>
                          <a:ea typeface="+mn-ea"/>
                          <a:cs typeface="+mn-cs"/>
                        </a:rPr>
                        <a:t>This permission used for files allows file data to be rewritten. The file’s attributes can be changed and the file’s ownership and security can be viewed.</a:t>
                      </a:r>
                      <a:endParaRPr lang="en-US" sz="1800" dirty="0"/>
                    </a:p>
                  </a:txBody>
                  <a:tcPr/>
                </a:tc>
                <a:extLst>
                  <a:ext uri="{0D108BD9-81ED-4DB2-BD59-A6C34878D82A}">
                    <a16:rowId xmlns:a16="http://schemas.microsoft.com/office/drawing/2014/main" val="80056006"/>
                  </a:ext>
                </a:extLst>
              </a:tr>
              <a:tr h="370840">
                <a:tc>
                  <a:txBody>
                    <a:bodyPr/>
                    <a:lstStyle/>
                    <a:p>
                      <a:r>
                        <a:rPr lang="en-US" sz="1800" dirty="0"/>
                        <a:t>Read</a:t>
                      </a:r>
                    </a:p>
                  </a:txBody>
                  <a:tcPr/>
                </a:tc>
                <a:tc>
                  <a:txBody>
                    <a:bodyPr/>
                    <a:lstStyle/>
                    <a:p>
                      <a:r>
                        <a:rPr lang="en-US" sz="1800" b="0" i="0" u="none" strike="noStrike" kern="1200" baseline="0" dirty="0">
                          <a:solidFill>
                            <a:schemeClr val="dk1"/>
                          </a:solidFill>
                          <a:latin typeface="+mn-lt"/>
                          <a:ea typeface="+mn-ea"/>
                          <a:cs typeface="+mn-cs"/>
                        </a:rPr>
                        <a:t>This permission used for folders allows files and folder data, attributes, ownership, and security to be viewed. This permission used for files allows the file’s data, attributes, ownership, and security to be viewed.</a:t>
                      </a:r>
                      <a:endParaRPr lang="en-US" sz="1800" dirty="0"/>
                    </a:p>
                  </a:txBody>
                  <a:tcPr/>
                </a:tc>
                <a:extLst>
                  <a:ext uri="{0D108BD9-81ED-4DB2-BD59-A6C34878D82A}">
                    <a16:rowId xmlns:a16="http://schemas.microsoft.com/office/drawing/2014/main" val="1612158444"/>
                  </a:ext>
                </a:extLst>
              </a:tr>
              <a:tr h="370840">
                <a:tc>
                  <a:txBody>
                    <a:bodyPr/>
                    <a:lstStyle/>
                    <a:p>
                      <a:r>
                        <a:rPr lang="en-US" sz="1800" dirty="0"/>
                        <a:t>List folder contents</a:t>
                      </a:r>
                    </a:p>
                  </a:txBody>
                  <a:tcPr/>
                </a:tc>
                <a:tc>
                  <a:txBody>
                    <a:bodyPr/>
                    <a:lstStyle/>
                    <a:p>
                      <a:r>
                        <a:rPr lang="en-US" sz="1800" b="0" i="0" u="none" strike="noStrike" kern="1200" baseline="0" dirty="0">
                          <a:solidFill>
                            <a:schemeClr val="dk1"/>
                          </a:solidFill>
                          <a:latin typeface="+mn-lt"/>
                          <a:ea typeface="+mn-ea"/>
                          <a:cs typeface="+mn-cs"/>
                        </a:rPr>
                        <a:t>This permission applies only to folders. Without this permission, the files and folders contained in a folder cannot be listed. The user or application can still access the files if they have permission and know the exact file or folder name.</a:t>
                      </a:r>
                      <a:endParaRPr lang="en-US" sz="1800" dirty="0"/>
                    </a:p>
                  </a:txBody>
                  <a:tcPr/>
                </a:tc>
                <a:extLst>
                  <a:ext uri="{0D108BD9-81ED-4DB2-BD59-A6C34878D82A}">
                    <a16:rowId xmlns:a16="http://schemas.microsoft.com/office/drawing/2014/main" val="2489776744"/>
                  </a:ext>
                </a:extLst>
              </a:tr>
            </a:tbl>
          </a:graphicData>
        </a:graphic>
      </p:graphicFrame>
      <p:sp>
        <p:nvSpPr>
          <p:cNvPr id="5" name="Text Placeholder 5">
            <a:extLst>
              <a:ext uri="{FF2B5EF4-FFF2-40B4-BE49-F238E27FC236}">
                <a16:creationId xmlns:a16="http://schemas.microsoft.com/office/drawing/2014/main" id="{57C94AF8-250A-4D59-8FC6-7A3CE5193308}"/>
              </a:ext>
            </a:extLst>
          </p:cNvPr>
          <p:cNvSpPr txBox="1">
            <a:spLocks/>
          </p:cNvSpPr>
          <p:nvPr/>
        </p:nvSpPr>
        <p:spPr>
          <a:xfrm>
            <a:off x="740227" y="5318610"/>
            <a:ext cx="6988630" cy="672105"/>
          </a:xfrm>
          <a:prstGeom prst="rect">
            <a:avLst/>
          </a:prstGeom>
        </p:spPr>
        <p:txBody>
          <a:bodyPr/>
          <a:lst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006298"/>
                </a:solidFill>
                <a:latin typeface="Arial" panose="020B0604020202020204" pitchFamily="34" charset="0"/>
                <a:cs typeface="Arial" panose="020B0604020202020204" pitchFamily="34" charset="0"/>
              </a:rPr>
              <a:t>Table 5-4 Basic NTFS Permissions</a:t>
            </a:r>
          </a:p>
        </p:txBody>
      </p:sp>
    </p:spTree>
    <p:extLst>
      <p:ext uri="{BB962C8B-B14F-4D97-AF65-F5344CB8AC3E}">
        <p14:creationId xmlns:p14="http://schemas.microsoft.com/office/powerpoint/2010/main" val="2129159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08CE-BCEB-4D13-A91E-EA8E950A1701}"/>
              </a:ext>
            </a:extLst>
          </p:cNvPr>
          <p:cNvSpPr>
            <a:spLocks noGrp="1"/>
          </p:cNvSpPr>
          <p:nvPr>
            <p:ph type="title"/>
          </p:nvPr>
        </p:nvSpPr>
        <p:spPr/>
        <p:txBody>
          <a:bodyPr/>
          <a:lstStyle/>
          <a:p>
            <a:r>
              <a:rPr lang="en-US" altLang="en-US" dirty="0"/>
              <a:t>Basic NTFS Permissions cont’d</a:t>
            </a:r>
            <a:endParaRPr lang="en-US" dirty="0"/>
          </a:p>
        </p:txBody>
      </p:sp>
      <p:graphicFrame>
        <p:nvGraphicFramePr>
          <p:cNvPr id="4" name="Table 4">
            <a:extLst>
              <a:ext uri="{FF2B5EF4-FFF2-40B4-BE49-F238E27FC236}">
                <a16:creationId xmlns:a16="http://schemas.microsoft.com/office/drawing/2014/main" id="{18778F21-DB11-487E-8A10-F2E48CC20D36}"/>
              </a:ext>
            </a:extLst>
          </p:cNvPr>
          <p:cNvGraphicFramePr>
            <a:graphicFrameLocks noGrp="1"/>
          </p:cNvGraphicFramePr>
          <p:nvPr/>
        </p:nvGraphicFramePr>
        <p:xfrm>
          <a:off x="740227" y="872066"/>
          <a:ext cx="10711544" cy="4577080"/>
        </p:xfrm>
        <a:graphic>
          <a:graphicData uri="http://schemas.openxmlformats.org/drawingml/2006/table">
            <a:tbl>
              <a:tblPr firstRow="1" bandRow="1">
                <a:tableStyleId>{5C22544A-7EE6-4342-B048-85BDC9FD1C3A}</a:tableStyleId>
              </a:tblPr>
              <a:tblGrid>
                <a:gridCol w="1349830">
                  <a:extLst>
                    <a:ext uri="{9D8B030D-6E8A-4147-A177-3AD203B41FA5}">
                      <a16:colId xmlns:a16="http://schemas.microsoft.com/office/drawing/2014/main" val="4043625828"/>
                    </a:ext>
                  </a:extLst>
                </a:gridCol>
                <a:gridCol w="9361714">
                  <a:extLst>
                    <a:ext uri="{9D8B030D-6E8A-4147-A177-3AD203B41FA5}">
                      <a16:colId xmlns:a16="http://schemas.microsoft.com/office/drawing/2014/main" val="489675308"/>
                    </a:ext>
                  </a:extLst>
                </a:gridCol>
              </a:tblGrid>
              <a:tr h="370840">
                <a:tc>
                  <a:txBody>
                    <a:bodyPr/>
                    <a:lstStyle/>
                    <a:p>
                      <a:r>
                        <a:rPr lang="en-US" sz="1800" dirty="0"/>
                        <a:t>Permission</a:t>
                      </a:r>
                    </a:p>
                  </a:txBody>
                  <a:tcPr/>
                </a:tc>
                <a:tc>
                  <a:txBody>
                    <a:bodyPr/>
                    <a:lstStyle/>
                    <a:p>
                      <a:r>
                        <a:rPr lang="en-US" sz="1800" dirty="0"/>
                        <a:t>Description</a:t>
                      </a:r>
                    </a:p>
                  </a:txBody>
                  <a:tcPr/>
                </a:tc>
                <a:extLst>
                  <a:ext uri="{0D108BD9-81ED-4DB2-BD59-A6C34878D82A}">
                    <a16:rowId xmlns:a16="http://schemas.microsoft.com/office/drawing/2014/main" val="2976972018"/>
                  </a:ext>
                </a:extLst>
              </a:tr>
              <a:tr h="370840">
                <a:tc>
                  <a:txBody>
                    <a:bodyPr/>
                    <a:lstStyle/>
                    <a:p>
                      <a:r>
                        <a:rPr lang="en-US" sz="1800" dirty="0"/>
                        <a:t>Read &amp; execute</a:t>
                      </a:r>
                    </a:p>
                  </a:txBody>
                  <a:tcPr/>
                </a:tc>
                <a:tc>
                  <a:txBody>
                    <a:bodyPr/>
                    <a:lstStyle/>
                    <a:p>
                      <a:r>
                        <a:rPr lang="en-US" sz="1800" b="0" i="0" u="none" strike="noStrike" kern="1200" baseline="0" dirty="0">
                          <a:solidFill>
                            <a:schemeClr val="dk1"/>
                          </a:solidFill>
                          <a:latin typeface="+mn-lt"/>
                          <a:ea typeface="+mn-ea"/>
                          <a:cs typeface="+mn-cs"/>
                        </a:rPr>
                        <a:t>This permission used for folders allows read access to files and folders below this point. This is the equivalent of enabling Read and List folder contents. </a:t>
                      </a:r>
                    </a:p>
                    <a:p>
                      <a:r>
                        <a:rPr lang="en-US" sz="1800" b="0" i="0" u="none" strike="noStrike" kern="1200" baseline="0" dirty="0">
                          <a:solidFill>
                            <a:schemeClr val="dk1"/>
                          </a:solidFill>
                          <a:latin typeface="+mn-lt"/>
                          <a:ea typeface="+mn-ea"/>
                          <a:cs typeface="+mn-cs"/>
                        </a:rPr>
                        <a:t>This permission used for files allows read access to the file’s information and, if it is an executable file, the user is allowed to run it. This permission automatically includes the Read permission.</a:t>
                      </a:r>
                      <a:endParaRPr lang="en-US" sz="1800" dirty="0"/>
                    </a:p>
                  </a:txBody>
                  <a:tcPr/>
                </a:tc>
                <a:extLst>
                  <a:ext uri="{0D108BD9-81ED-4DB2-BD59-A6C34878D82A}">
                    <a16:rowId xmlns:a16="http://schemas.microsoft.com/office/drawing/2014/main" val="3984105899"/>
                  </a:ext>
                </a:extLst>
              </a:tr>
              <a:tr h="370840">
                <a:tc>
                  <a:txBody>
                    <a:bodyPr/>
                    <a:lstStyle/>
                    <a:p>
                      <a:r>
                        <a:rPr lang="en-US" sz="1800" dirty="0"/>
                        <a:t>Modify</a:t>
                      </a:r>
                    </a:p>
                  </a:txBody>
                  <a:tcPr/>
                </a:tc>
                <a:tc>
                  <a:txBody>
                    <a:bodyPr/>
                    <a:lstStyle/>
                    <a:p>
                      <a:r>
                        <a:rPr lang="en-US" sz="1800" b="0" i="0" u="none" strike="noStrike" kern="1200" baseline="0" dirty="0">
                          <a:solidFill>
                            <a:schemeClr val="dk1"/>
                          </a:solidFill>
                          <a:latin typeface="+mn-lt"/>
                          <a:ea typeface="+mn-ea"/>
                          <a:cs typeface="+mn-cs"/>
                        </a:rPr>
                        <a:t>This permission used for folders allows the same actions as Write and Read &amp; execute permissions combined. The folder can also be deleted.</a:t>
                      </a:r>
                    </a:p>
                    <a:p>
                      <a:r>
                        <a:rPr lang="en-US" sz="1800" b="0" i="0" u="none" strike="noStrike" kern="1200" baseline="0" dirty="0">
                          <a:solidFill>
                            <a:schemeClr val="dk1"/>
                          </a:solidFill>
                          <a:latin typeface="+mn-lt"/>
                          <a:ea typeface="+mn-ea"/>
                          <a:cs typeface="+mn-cs"/>
                        </a:rPr>
                        <a:t>This permission used for files allows the same actions as Write and Read &amp; Execute permissions combined. Files can also be deleted.</a:t>
                      </a:r>
                      <a:endParaRPr lang="en-US" sz="1800" dirty="0"/>
                    </a:p>
                  </a:txBody>
                  <a:tcPr/>
                </a:tc>
                <a:extLst>
                  <a:ext uri="{0D108BD9-81ED-4DB2-BD59-A6C34878D82A}">
                    <a16:rowId xmlns:a16="http://schemas.microsoft.com/office/drawing/2014/main" val="2377891244"/>
                  </a:ext>
                </a:extLst>
              </a:tr>
              <a:tr h="370840">
                <a:tc>
                  <a:txBody>
                    <a:bodyPr/>
                    <a:lstStyle/>
                    <a:p>
                      <a:r>
                        <a:rPr lang="en-US" sz="1800" dirty="0"/>
                        <a:t>Full Control</a:t>
                      </a:r>
                    </a:p>
                  </a:txBody>
                  <a:tcPr/>
                </a:tc>
                <a:tc>
                  <a:txBody>
                    <a:bodyPr/>
                    <a:lstStyle/>
                    <a:p>
                      <a:r>
                        <a:rPr lang="en-US" sz="1800" b="0" i="0" u="none" strike="noStrike" kern="1200" baseline="0" dirty="0">
                          <a:solidFill>
                            <a:schemeClr val="dk1"/>
                          </a:solidFill>
                          <a:latin typeface="+mn-lt"/>
                          <a:ea typeface="+mn-ea"/>
                          <a:cs typeface="+mn-cs"/>
                        </a:rPr>
                        <a:t>This permission used for folders allows the same actions as Modify plus the ability to change permissions and allow a user to take ownership of the folder.</a:t>
                      </a:r>
                    </a:p>
                    <a:p>
                      <a:r>
                        <a:rPr lang="en-US" sz="1800" b="0" i="0" u="none" strike="noStrike" kern="1200" baseline="0" dirty="0">
                          <a:solidFill>
                            <a:schemeClr val="dk1"/>
                          </a:solidFill>
                          <a:latin typeface="+mn-lt"/>
                          <a:ea typeface="+mn-ea"/>
                          <a:cs typeface="+mn-cs"/>
                        </a:rPr>
                        <a:t>This permission used for files allows the same actions as Modify plus the ability to change permissions and allow a user to take ownership of the file.</a:t>
                      </a:r>
                      <a:endParaRPr lang="en-US" sz="1800" dirty="0"/>
                    </a:p>
                  </a:txBody>
                  <a:tcPr/>
                </a:tc>
                <a:extLst>
                  <a:ext uri="{0D108BD9-81ED-4DB2-BD59-A6C34878D82A}">
                    <a16:rowId xmlns:a16="http://schemas.microsoft.com/office/drawing/2014/main" val="152072285"/>
                  </a:ext>
                </a:extLst>
              </a:tr>
              <a:tr h="370840">
                <a:tc>
                  <a:txBody>
                    <a:bodyPr/>
                    <a:lstStyle/>
                    <a:p>
                      <a:r>
                        <a:rPr lang="en-US" sz="1800" dirty="0"/>
                        <a:t>Special permissions</a:t>
                      </a:r>
                    </a:p>
                  </a:txBody>
                  <a:tcPr/>
                </a:tc>
                <a:tc>
                  <a:txBody>
                    <a:bodyPr/>
                    <a:lstStyle/>
                    <a:p>
                      <a:r>
                        <a:rPr lang="en-US" sz="1800" b="0" i="0" u="none" strike="noStrike" kern="1200" baseline="0" dirty="0">
                          <a:solidFill>
                            <a:schemeClr val="dk1"/>
                          </a:solidFill>
                          <a:latin typeface="+mn-lt"/>
                          <a:ea typeface="+mn-ea"/>
                          <a:cs typeface="+mn-cs"/>
                        </a:rPr>
                        <a:t>Special permissions are the advanced permissions that can be assigned when the predefined basic permissions are not adequate to achieve desired results.</a:t>
                      </a:r>
                      <a:endParaRPr lang="en-US" sz="1800" dirty="0"/>
                    </a:p>
                  </a:txBody>
                  <a:tcPr/>
                </a:tc>
                <a:extLst>
                  <a:ext uri="{0D108BD9-81ED-4DB2-BD59-A6C34878D82A}">
                    <a16:rowId xmlns:a16="http://schemas.microsoft.com/office/drawing/2014/main" val="3499051278"/>
                  </a:ext>
                </a:extLst>
              </a:tr>
            </a:tbl>
          </a:graphicData>
        </a:graphic>
      </p:graphicFrame>
      <p:sp>
        <p:nvSpPr>
          <p:cNvPr id="6" name="Text Placeholder 5">
            <a:extLst>
              <a:ext uri="{FF2B5EF4-FFF2-40B4-BE49-F238E27FC236}">
                <a16:creationId xmlns:a16="http://schemas.microsoft.com/office/drawing/2014/main" id="{95CE7C67-5477-4F2A-8542-7D373FD66795}"/>
              </a:ext>
            </a:extLst>
          </p:cNvPr>
          <p:cNvSpPr txBox="1">
            <a:spLocks/>
          </p:cNvSpPr>
          <p:nvPr/>
        </p:nvSpPr>
        <p:spPr>
          <a:xfrm>
            <a:off x="740227" y="5449146"/>
            <a:ext cx="6988630" cy="541569"/>
          </a:xfrm>
          <a:prstGeom prst="rect">
            <a:avLst/>
          </a:prstGeom>
        </p:spPr>
        <p:txBody>
          <a:bodyPr/>
          <a:lst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006298"/>
                </a:solidFill>
                <a:latin typeface="Arial" panose="020B0604020202020204" pitchFamily="34" charset="0"/>
                <a:cs typeface="Arial" panose="020B0604020202020204" pitchFamily="34" charset="0"/>
              </a:rPr>
              <a:t>Table 5-4 cont’d Basic NTFS Permissions</a:t>
            </a:r>
          </a:p>
        </p:txBody>
      </p:sp>
    </p:spTree>
    <p:extLst>
      <p:ext uri="{BB962C8B-B14F-4D97-AF65-F5344CB8AC3E}">
        <p14:creationId xmlns:p14="http://schemas.microsoft.com/office/powerpoint/2010/main" val="2924903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5EA34-4C30-A931-AFF6-2DDFF0F92AB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5E4AB-2343-2193-AD66-D7DF2434A551}"/>
              </a:ext>
            </a:extLst>
          </p:cNvPr>
          <p:cNvSpPr>
            <a:spLocks noGrp="1"/>
          </p:cNvSpPr>
          <p:nvPr>
            <p:ph idx="1"/>
          </p:nvPr>
        </p:nvSpPr>
        <p:spPr>
          <a:xfrm>
            <a:off x="1562100" y="1186543"/>
            <a:ext cx="9791700" cy="5307563"/>
          </a:xfrm>
        </p:spPr>
        <p:txBody>
          <a:bodyPr>
            <a:normAutofit/>
          </a:bodyPr>
          <a:lstStyle/>
          <a:p>
            <a:pPr marL="0" indent="0">
              <a:buNone/>
            </a:pPr>
            <a:r>
              <a:rPr lang="en-US" altLang="en-US" sz="2600" b="1" dirty="0"/>
              <a:t>Explicit Permissions</a:t>
            </a:r>
          </a:p>
          <a:p>
            <a:r>
              <a:rPr lang="en-US" altLang="en-US" dirty="0"/>
              <a:t>Set by default when created</a:t>
            </a:r>
          </a:p>
          <a:p>
            <a:r>
              <a:rPr lang="en-US" altLang="en-US" dirty="0"/>
              <a:t>Set by User</a:t>
            </a:r>
          </a:p>
          <a:p>
            <a:endParaRPr lang="en-US" altLang="en-US" dirty="0"/>
          </a:p>
          <a:p>
            <a:pPr marL="0" indent="0">
              <a:buNone/>
            </a:pPr>
            <a:r>
              <a:rPr lang="en-US" altLang="en-US" sz="2600" b="1" dirty="0"/>
              <a:t>Inherited Permissions</a:t>
            </a:r>
          </a:p>
          <a:p>
            <a:r>
              <a:rPr lang="en-US" altLang="en-US" dirty="0"/>
              <a:t>A Child Object obtains from Parent</a:t>
            </a:r>
          </a:p>
          <a:p>
            <a:endParaRPr lang="en-US" altLang="en-US" dirty="0"/>
          </a:p>
          <a:p>
            <a:endParaRPr lang="en-US" altLang="en-US" dirty="0"/>
          </a:p>
          <a:p>
            <a:endParaRPr lang="en-US" dirty="0"/>
          </a:p>
        </p:txBody>
      </p:sp>
      <p:sp>
        <p:nvSpPr>
          <p:cNvPr id="3" name="Title 2">
            <a:extLst>
              <a:ext uri="{FF2B5EF4-FFF2-40B4-BE49-F238E27FC236}">
                <a16:creationId xmlns:a16="http://schemas.microsoft.com/office/drawing/2014/main" id="{0B2D220C-E88A-A2FF-23A1-F2DE2CBAB73E}"/>
              </a:ext>
            </a:extLst>
          </p:cNvPr>
          <p:cNvSpPr>
            <a:spLocks noGrp="1"/>
          </p:cNvSpPr>
          <p:nvPr>
            <p:ph type="title"/>
          </p:nvPr>
        </p:nvSpPr>
        <p:spPr>
          <a:xfrm>
            <a:off x="1371600" y="199002"/>
            <a:ext cx="5355377" cy="615553"/>
          </a:xfrm>
        </p:spPr>
        <p:txBody>
          <a:bodyPr/>
          <a:lstStyle/>
          <a:p>
            <a:r>
              <a:rPr lang="en-US" altLang="en-US" dirty="0"/>
              <a:t>Types of Permissions</a:t>
            </a:r>
            <a:endParaRPr lang="en-US" dirty="0"/>
          </a:p>
        </p:txBody>
      </p:sp>
    </p:spTree>
    <p:extLst>
      <p:ext uri="{BB962C8B-B14F-4D97-AF65-F5344CB8AC3E}">
        <p14:creationId xmlns:p14="http://schemas.microsoft.com/office/powerpoint/2010/main" val="2317465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99BC-921E-4BB9-AD9B-00D797E7CEA3}"/>
              </a:ext>
            </a:extLst>
          </p:cNvPr>
          <p:cNvSpPr>
            <a:spLocks noGrp="1"/>
          </p:cNvSpPr>
          <p:nvPr>
            <p:ph type="title"/>
          </p:nvPr>
        </p:nvSpPr>
        <p:spPr/>
        <p:txBody>
          <a:bodyPr/>
          <a:lstStyle/>
          <a:p>
            <a:r>
              <a:rPr lang="en-US" altLang="en-US" dirty="0"/>
              <a:t>Permission Inheritance</a:t>
            </a:r>
            <a:endParaRPr lang="en-US" dirty="0"/>
          </a:p>
        </p:txBody>
      </p:sp>
      <p:sp>
        <p:nvSpPr>
          <p:cNvPr id="3" name="Text Placeholder 2">
            <a:extLst>
              <a:ext uri="{FF2B5EF4-FFF2-40B4-BE49-F238E27FC236}">
                <a16:creationId xmlns:a16="http://schemas.microsoft.com/office/drawing/2014/main" id="{2D049C06-6436-4FE6-9268-0F3AE936F53A}"/>
              </a:ext>
            </a:extLst>
          </p:cNvPr>
          <p:cNvSpPr>
            <a:spLocks noGrp="1"/>
          </p:cNvSpPr>
          <p:nvPr>
            <p:ph type="body" sz="quarter" idx="17"/>
          </p:nvPr>
        </p:nvSpPr>
        <p:spPr>
          <a:xfrm>
            <a:off x="743576" y="1037230"/>
            <a:ext cx="4100567" cy="4995270"/>
          </a:xfrm>
        </p:spPr>
        <p:txBody>
          <a:bodyPr/>
          <a:lstStyle/>
          <a:p>
            <a:r>
              <a:rPr lang="en-US" altLang="en-US" dirty="0"/>
              <a:t>NTFS permissions for folders apply to the first folder on which they are used</a:t>
            </a:r>
          </a:p>
          <a:p>
            <a:pPr lvl="1"/>
            <a:r>
              <a:rPr lang="en-US" altLang="en-US" dirty="0"/>
              <a:t>Permission propagates to all files and folders below that point</a:t>
            </a:r>
          </a:p>
          <a:p>
            <a:r>
              <a:rPr lang="en-US" altLang="en-US" dirty="0"/>
              <a:t>Inheritance can be blocked</a:t>
            </a:r>
          </a:p>
          <a:p>
            <a:pPr lvl="1"/>
            <a:r>
              <a:rPr lang="en-US" altLang="en-US" dirty="0"/>
              <a:t>Once blocked, the object needs new permissions assigned to it</a:t>
            </a:r>
          </a:p>
          <a:p>
            <a:r>
              <a:rPr lang="en-US" altLang="en-US" dirty="0"/>
              <a:t>Any file or folder can have additional permissions assigned directly to the object</a:t>
            </a:r>
          </a:p>
          <a:p>
            <a:pPr lvl="1"/>
            <a:r>
              <a:rPr lang="en-US" altLang="en-US" dirty="0"/>
              <a:t>That combine with the inherited permissions</a:t>
            </a:r>
          </a:p>
          <a:p>
            <a:endParaRPr lang="en-US" dirty="0"/>
          </a:p>
        </p:txBody>
      </p:sp>
      <p:pic>
        <p:nvPicPr>
          <p:cNvPr id="5" name="Picture 4" descr="Screenshot of Advanced security settings for an NTFS folder">
            <a:extLst>
              <a:ext uri="{FF2B5EF4-FFF2-40B4-BE49-F238E27FC236}">
                <a16:creationId xmlns:a16="http://schemas.microsoft.com/office/drawing/2014/main" id="{95DEE659-F673-422E-9BE0-39C064A67D2F}"/>
              </a:ext>
            </a:extLst>
          </p:cNvPr>
          <p:cNvPicPr>
            <a:picLocks noChangeAspect="1"/>
          </p:cNvPicPr>
          <p:nvPr/>
        </p:nvPicPr>
        <p:blipFill>
          <a:blip r:embed="rId2"/>
          <a:stretch>
            <a:fillRect/>
          </a:stretch>
        </p:blipFill>
        <p:spPr>
          <a:xfrm>
            <a:off x="5018314" y="1037230"/>
            <a:ext cx="6335485" cy="4298474"/>
          </a:xfrm>
          <a:prstGeom prst="rect">
            <a:avLst/>
          </a:prstGeom>
        </p:spPr>
      </p:pic>
      <p:sp>
        <p:nvSpPr>
          <p:cNvPr id="6" name="Text Placeholder 5">
            <a:extLst>
              <a:ext uri="{FF2B5EF4-FFF2-40B4-BE49-F238E27FC236}">
                <a16:creationId xmlns:a16="http://schemas.microsoft.com/office/drawing/2014/main" id="{B5FDF641-E888-4993-9666-794C3C09F61A}"/>
              </a:ext>
            </a:extLst>
          </p:cNvPr>
          <p:cNvSpPr txBox="1">
            <a:spLocks/>
          </p:cNvSpPr>
          <p:nvPr/>
        </p:nvSpPr>
        <p:spPr>
          <a:xfrm>
            <a:off x="5018314" y="5349982"/>
            <a:ext cx="6284405" cy="567745"/>
          </a:xfrm>
          <a:prstGeom prst="rect">
            <a:avLst/>
          </a:prstGeom>
        </p:spPr>
        <p:txBody>
          <a:bodyPr/>
          <a:lst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006298"/>
                </a:solidFill>
                <a:latin typeface="Arial" panose="020B0604020202020204" pitchFamily="34" charset="0"/>
                <a:cs typeface="Arial" panose="020B0604020202020204" pitchFamily="34" charset="0"/>
              </a:rPr>
              <a:t>Figure 5-13 Advanced security settings for an NTFS folder</a:t>
            </a:r>
          </a:p>
        </p:txBody>
      </p:sp>
    </p:spTree>
    <p:extLst>
      <p:ext uri="{BB962C8B-B14F-4D97-AF65-F5344CB8AC3E}">
        <p14:creationId xmlns:p14="http://schemas.microsoft.com/office/powerpoint/2010/main" val="666209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4143" y="1429788"/>
            <a:ext cx="10319657" cy="5064317"/>
          </a:xfrm>
        </p:spPr>
        <p:txBody>
          <a:bodyPr>
            <a:normAutofit/>
          </a:bodyPr>
          <a:lstStyle/>
          <a:p>
            <a:pPr marL="0" indent="0" algn="ctr">
              <a:buNone/>
            </a:pPr>
            <a:endParaRPr lang="en-US" dirty="0">
              <a:solidFill>
                <a:srgbClr val="FF0000"/>
              </a:solidFill>
            </a:endParaRPr>
          </a:p>
          <a:p>
            <a:endParaRPr lang="en-US" dirty="0"/>
          </a:p>
        </p:txBody>
      </p:sp>
      <p:sp>
        <p:nvSpPr>
          <p:cNvPr id="4" name="Rectangle 3">
            <a:extLst>
              <a:ext uri="{FF2B5EF4-FFF2-40B4-BE49-F238E27FC236}">
                <a16:creationId xmlns:a16="http://schemas.microsoft.com/office/drawing/2014/main" id="{5DF0E088-6E30-708F-49F0-9B1F20B68516}"/>
              </a:ext>
            </a:extLst>
          </p:cNvPr>
          <p:cNvSpPr/>
          <p:nvPr/>
        </p:nvSpPr>
        <p:spPr>
          <a:xfrm>
            <a:off x="3219061" y="2090057"/>
            <a:ext cx="5906277" cy="166199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0200" b="1" cap="none" spc="0" dirty="0">
                <a:ln/>
                <a:solidFill>
                  <a:schemeClr val="accent3"/>
                </a:solidFill>
                <a:effectLst>
                  <a:outerShdw blurRad="50800" dist="38100" dir="16200000" rotWithShape="0">
                    <a:prstClr val="black">
                      <a:alpha val="40000"/>
                    </a:prstClr>
                  </a:outerShdw>
                </a:effectLst>
              </a:rPr>
              <a:t>PART III</a:t>
            </a:r>
            <a:r>
              <a:rPr lang="en-US" sz="10200" b="1" cap="none" spc="0" dirty="0">
                <a:ln/>
                <a:solidFill>
                  <a:schemeClr val="accent3"/>
                </a:solidFill>
                <a:effectLst/>
              </a:rPr>
              <a:t> </a:t>
            </a:r>
          </a:p>
        </p:txBody>
      </p:sp>
    </p:spTree>
    <p:extLst>
      <p:ext uri="{BB962C8B-B14F-4D97-AF65-F5344CB8AC3E}">
        <p14:creationId xmlns:p14="http://schemas.microsoft.com/office/powerpoint/2010/main" val="371242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a:xfrm>
            <a:off x="1371600" y="199002"/>
            <a:ext cx="3824124" cy="615553"/>
          </a:xfrm>
        </p:spPr>
        <p:txBody>
          <a:bodyPr/>
          <a:lstStyle/>
          <a:p>
            <a:r>
              <a:rPr lang="en-US" dirty="0"/>
              <a:t>Shared Folders</a:t>
            </a:r>
          </a:p>
        </p:txBody>
      </p:sp>
      <p:sp>
        <p:nvSpPr>
          <p:cNvPr id="3" name="Content Placeholder 2"/>
          <p:cNvSpPr>
            <a:spLocks noGrp="1"/>
          </p:cNvSpPr>
          <p:nvPr>
            <p:ph idx="1"/>
          </p:nvPr>
        </p:nvSpPr>
        <p:spPr>
          <a:xfrm>
            <a:off x="664029" y="1168400"/>
            <a:ext cx="10689771" cy="5008563"/>
          </a:xfrm>
        </p:spPr>
        <p:txBody>
          <a:bodyPr>
            <a:normAutofit fontScale="85000" lnSpcReduction="20000"/>
          </a:bodyPr>
          <a:lstStyle/>
          <a:p>
            <a:pPr marL="0" marR="0">
              <a:lnSpc>
                <a:spcPct val="107000"/>
              </a:lnSpc>
              <a:spcBef>
                <a:spcPts val="0"/>
              </a:spcBef>
              <a:spcAft>
                <a:spcPts val="800"/>
              </a:spcAft>
            </a:pPr>
            <a:r>
              <a:rPr lang="en-US" sz="3600" b="1" dirty="0">
                <a:effectLst/>
                <a:latin typeface="Calibri" panose="020F0502020204030204" pitchFamily="34" charset="0"/>
                <a:ea typeface="Calibri" panose="020F0502020204030204" pitchFamily="34" charset="0"/>
                <a:cs typeface="Times New Roman" panose="02020603050405020304" pitchFamily="18" charset="0"/>
              </a:rPr>
              <a:t>How many have access to a share </a:t>
            </a:r>
          </a:p>
          <a:p>
            <a:pPr marL="342900" marR="0" lvl="0" indent="-342900">
              <a:lnSpc>
                <a:spcPct val="107000"/>
              </a:lnSpc>
              <a:spcBef>
                <a:spcPts val="0"/>
              </a:spcBef>
              <a:spcAft>
                <a:spcPts val="0"/>
              </a:spcAft>
              <a:buFont typeface="Symbol" panose="05050102010706020507" pitchFamily="18" charset="2"/>
              <a:buChar char=""/>
            </a:pPr>
            <a:r>
              <a:rPr lang="en-US" sz="3600" dirty="0">
                <a:effectLst/>
                <a:latin typeface="Calibri" panose="020F0502020204030204" pitchFamily="34" charset="0"/>
                <a:ea typeface="Calibri" panose="020F0502020204030204" pitchFamily="34" charset="0"/>
                <a:cs typeface="Times New Roman" panose="02020603050405020304" pitchFamily="18" charset="0"/>
              </a:rPr>
              <a:t>No limit on how many people can have access but	</a:t>
            </a:r>
          </a:p>
          <a:p>
            <a:pPr marL="342900" marR="0" lvl="0" indent="-342900">
              <a:lnSpc>
                <a:spcPct val="107000"/>
              </a:lnSpc>
              <a:spcBef>
                <a:spcPts val="0"/>
              </a:spcBef>
              <a:spcAft>
                <a:spcPts val="0"/>
              </a:spcAft>
              <a:buFont typeface="Symbol" panose="05050102010706020507" pitchFamily="18" charset="2"/>
              <a:buChar char=""/>
            </a:pPr>
            <a:r>
              <a:rPr lang="en-US" sz="3600" dirty="0">
                <a:effectLst/>
                <a:latin typeface="Calibri" panose="020F0502020204030204" pitchFamily="34" charset="0"/>
                <a:ea typeface="Calibri" panose="020F0502020204030204" pitchFamily="34" charset="0"/>
                <a:cs typeface="Times New Roman" panose="02020603050405020304" pitchFamily="18" charset="0"/>
              </a:rPr>
              <a:t>Maximum concurrent connections are 20 on windows computer </a:t>
            </a:r>
          </a:p>
          <a:p>
            <a:pPr marL="342900" marR="0" lvl="0" indent="-342900">
              <a:lnSpc>
                <a:spcPct val="107000"/>
              </a:lnSpc>
              <a:spcBef>
                <a:spcPts val="0"/>
              </a:spcBef>
              <a:spcAft>
                <a:spcPts val="800"/>
              </a:spcAft>
              <a:buFont typeface="Symbol" panose="05050102010706020507" pitchFamily="18" charset="2"/>
              <a:buChar char=""/>
            </a:pPr>
            <a:r>
              <a:rPr lang="en-US" sz="3600" dirty="0">
                <a:effectLst/>
                <a:latin typeface="Calibri" panose="020F0502020204030204" pitchFamily="34" charset="0"/>
                <a:ea typeface="Calibri" panose="020F0502020204030204" pitchFamily="34" charset="0"/>
                <a:cs typeface="Times New Roman" panose="02020603050405020304" pitchFamily="18" charset="0"/>
              </a:rPr>
              <a:t>Limited by network availability on Windows server</a:t>
            </a:r>
          </a:p>
          <a:p>
            <a:pPr lvl="0"/>
            <a:endParaRPr lang="en-US" sz="3600" dirty="0"/>
          </a:p>
          <a:p>
            <a:pPr marL="0" marR="0">
              <a:lnSpc>
                <a:spcPct val="107000"/>
              </a:lnSpc>
              <a:spcBef>
                <a:spcPts val="0"/>
              </a:spcBef>
              <a:spcAft>
                <a:spcPts val="800"/>
              </a:spcAft>
            </a:pPr>
            <a:r>
              <a:rPr lang="en-US" sz="3600" b="1" dirty="0">
                <a:effectLst/>
                <a:latin typeface="Calibri" panose="020F0502020204030204" pitchFamily="34" charset="0"/>
                <a:ea typeface="Calibri" panose="020F0502020204030204" pitchFamily="34" charset="0"/>
                <a:cs typeface="Times New Roman" panose="02020603050405020304" pitchFamily="18" charset="0"/>
              </a:rPr>
              <a:t>Difference between </a:t>
            </a:r>
            <a:r>
              <a:rPr lang="en-US" sz="3600" b="1" dirty="0" err="1">
                <a:effectLst/>
                <a:latin typeface="Calibri" panose="020F0502020204030204" pitchFamily="34" charset="0"/>
                <a:ea typeface="Calibri" panose="020F0502020204030204" pitchFamily="34" charset="0"/>
                <a:cs typeface="Times New Roman" panose="02020603050405020304" pitchFamily="18" charset="0"/>
              </a:rPr>
              <a:t>sharename</a:t>
            </a:r>
            <a:r>
              <a:rPr lang="en-US" sz="3600" b="1" dirty="0">
                <a:effectLst/>
                <a:latin typeface="Calibri" panose="020F0502020204030204" pitchFamily="34" charset="0"/>
                <a:ea typeface="Calibri" panose="020F0502020204030204" pitchFamily="34" charset="0"/>
                <a:cs typeface="Times New Roman" panose="02020603050405020304" pitchFamily="18" charset="0"/>
              </a:rPr>
              <a:t>$ and $</a:t>
            </a:r>
            <a:r>
              <a:rPr lang="en-US" sz="3600" b="1" dirty="0" err="1">
                <a:effectLst/>
                <a:latin typeface="Calibri" panose="020F0502020204030204" pitchFamily="34" charset="0"/>
                <a:ea typeface="Calibri" panose="020F0502020204030204" pitchFamily="34" charset="0"/>
                <a:cs typeface="Times New Roman" panose="02020603050405020304" pitchFamily="18" charset="0"/>
              </a:rPr>
              <a:t>sharename</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3600" dirty="0">
                <a:effectLst/>
                <a:latin typeface="Calibri" panose="020F0502020204030204" pitchFamily="34" charset="0"/>
                <a:ea typeface="Calibri" panose="020F0502020204030204" pitchFamily="34" charset="0"/>
                <a:cs typeface="Times New Roman" panose="02020603050405020304" pitchFamily="18" charset="0"/>
              </a:rPr>
              <a:t>When $ is in front it often indicates a system or hidden  file</a:t>
            </a:r>
          </a:p>
          <a:p>
            <a:pPr lvl="0"/>
            <a:r>
              <a:rPr lang="en-US" sz="3600" dirty="0">
                <a:latin typeface="Calibri" panose="020F0502020204030204" pitchFamily="34" charset="0"/>
                <a:cs typeface="Times New Roman" panose="02020603050405020304" pitchFamily="18" charset="0"/>
              </a:rPr>
              <a:t>   When $ is at the end it is considered an industry standard to indicate a shared resource</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72433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497E"/>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EE3021E-70C0-489F-92E1-4144C56D5FF8}"/>
              </a:ext>
            </a:extLst>
          </p:cNvPr>
          <p:cNvSpPr txBox="1">
            <a:spLocks noChangeAspect="1"/>
          </p:cNvSpPr>
          <p:nvPr/>
        </p:nvSpPr>
        <p:spPr>
          <a:xfrm>
            <a:off x="1425920" y="628200"/>
            <a:ext cx="8216352" cy="923330"/>
          </a:xfrm>
          <a:prstGeom prst="rect">
            <a:avLst/>
          </a:prstGeom>
          <a:noFill/>
        </p:spPr>
        <p:txBody>
          <a:bodyPr vert="horz" wrap="none" lIns="45720" tIns="0" rIns="45720" bIns="0" rtlCol="0" anchor="ctr">
            <a:spAutoFit/>
          </a:bodyPr>
          <a:lstStyle>
            <a:lvl1pPr algn="l" defTabSz="914400" rtl="0" eaLnBrk="1" latinLnBrk="0" hangingPunct="1">
              <a:lnSpc>
                <a:spcPct val="100000"/>
              </a:lnSpc>
              <a:spcBef>
                <a:spcPct val="0"/>
              </a:spcBef>
              <a:buNone/>
              <a:defRPr sz="4000" b="1" u="none" kern="1200" cap="none" baseline="0">
                <a:solidFill>
                  <a:schemeClr val="bg1"/>
                </a:solidFill>
                <a:latin typeface="Arial" panose="020B0604020202020204" pitchFamily="34" charset="0"/>
                <a:ea typeface="+mj-ea"/>
                <a:cs typeface="Arial" panose="020B0604020202020204" pitchFamily="34" charset="0"/>
              </a:defRPr>
            </a:lvl1pPr>
          </a:lstStyle>
          <a:p>
            <a:r>
              <a:rPr lang="en-US" dirty="0">
                <a:solidFill>
                  <a:schemeClr val="bg2">
                    <a:lumMod val="60000"/>
                    <a:lumOff val="40000"/>
                  </a:schemeClr>
                </a:solidFill>
              </a:rPr>
              <a:t>Summary of Information Covered</a:t>
            </a:r>
          </a:p>
          <a:p>
            <a:endParaRPr lang="en-US" sz="2000" b="0" dirty="0"/>
          </a:p>
        </p:txBody>
      </p:sp>
      <p:pic>
        <p:nvPicPr>
          <p:cNvPr id="7" name="Picture 6">
            <a:extLst>
              <a:ext uri="{FF2B5EF4-FFF2-40B4-BE49-F238E27FC236}">
                <a16:creationId xmlns:a16="http://schemas.microsoft.com/office/drawing/2014/main" id="{28B9F29B-E8BF-4821-8154-F1E6DD1867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8" name="Rectangle 7">
            <a:extLst>
              <a:ext uri="{FF2B5EF4-FFF2-40B4-BE49-F238E27FC236}">
                <a16:creationId xmlns:a16="http://schemas.microsoft.com/office/drawing/2014/main" id="{DFB5F67E-CDF2-42BE-9497-666855FFD38D}"/>
              </a:ext>
            </a:extLst>
          </p:cNvPr>
          <p:cNvSpPr/>
          <p:nvPr/>
        </p:nvSpPr>
        <p:spPr>
          <a:xfrm>
            <a:off x="0" y="1674"/>
            <a:ext cx="405114" cy="6858000"/>
          </a:xfrm>
          <a:prstGeom prst="rect">
            <a:avLst/>
          </a:prstGeom>
          <a:solidFill>
            <a:srgbClr val="8EB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3660A30-C57D-4BEF-B768-087260A44B16}"/>
              </a:ext>
            </a:extLst>
          </p:cNvPr>
          <p:cNvSpPr txBox="1"/>
          <p:nvPr/>
        </p:nvSpPr>
        <p:spPr>
          <a:xfrm>
            <a:off x="1455892" y="1821227"/>
            <a:ext cx="9400530" cy="6063198"/>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chemeClr val="bg1"/>
                </a:solidFill>
              </a:rPr>
              <a:t>File Systems</a:t>
            </a:r>
          </a:p>
          <a:p>
            <a:pPr marL="571500" indent="-571500">
              <a:buFont typeface="Arial" panose="020B0604020202020204" pitchFamily="34" charset="0"/>
              <a:buChar char="•"/>
            </a:pPr>
            <a:r>
              <a:rPr lang="en-US" sz="4000" dirty="0">
                <a:solidFill>
                  <a:schemeClr val="bg1"/>
                </a:solidFill>
              </a:rPr>
              <a:t>New Technology File System</a:t>
            </a:r>
          </a:p>
          <a:p>
            <a:pPr marL="571500" indent="-571500">
              <a:buFont typeface="Arial" panose="020B0604020202020204" pitchFamily="34" charset="0"/>
              <a:buChar char="•"/>
            </a:pPr>
            <a:r>
              <a:rPr lang="en-US" sz="4000" dirty="0">
                <a:solidFill>
                  <a:schemeClr val="bg1"/>
                </a:solidFill>
              </a:rPr>
              <a:t>Disk Quotas</a:t>
            </a:r>
          </a:p>
          <a:p>
            <a:pPr marL="571500" indent="-571500">
              <a:buFont typeface="Arial" panose="020B0604020202020204" pitchFamily="34" charset="0"/>
              <a:buChar char="•"/>
            </a:pPr>
            <a:r>
              <a:rPr lang="en-US" sz="4000" dirty="0">
                <a:solidFill>
                  <a:schemeClr val="bg1"/>
                </a:solidFill>
              </a:rPr>
              <a:t>Attributes</a:t>
            </a:r>
          </a:p>
          <a:p>
            <a:pPr marL="571500" indent="-571500">
              <a:buFont typeface="Arial" panose="020B0604020202020204" pitchFamily="34" charset="0"/>
              <a:buChar char="•"/>
            </a:pPr>
            <a:r>
              <a:rPr lang="en-US" sz="4000" dirty="0">
                <a:solidFill>
                  <a:schemeClr val="bg1"/>
                </a:solidFill>
              </a:rPr>
              <a:t>Permissions</a:t>
            </a:r>
          </a:p>
          <a:p>
            <a:pPr marL="571500" indent="-571500">
              <a:buFont typeface="Arial" panose="020B0604020202020204" pitchFamily="34" charset="0"/>
              <a:buChar char="•"/>
            </a:pPr>
            <a:r>
              <a:rPr lang="en-US" sz="4000" dirty="0">
                <a:solidFill>
                  <a:schemeClr val="bg1"/>
                </a:solidFill>
              </a:rPr>
              <a:t>Shares</a:t>
            </a:r>
          </a:p>
          <a:p>
            <a:pPr marL="571500" indent="-571500">
              <a:buFont typeface="Arial" panose="020B0604020202020204" pitchFamily="34" charset="0"/>
              <a:buChar char="•"/>
            </a:pPr>
            <a:endParaRPr lang="en-US" sz="4000" dirty="0">
              <a:solidFill>
                <a:schemeClr val="bg1"/>
              </a:solidFill>
            </a:endParaRPr>
          </a:p>
          <a:p>
            <a:pPr marL="571500" indent="-571500">
              <a:buFont typeface="Arial" panose="020B0604020202020204" pitchFamily="34" charset="0"/>
              <a:buChar char="•"/>
            </a:pPr>
            <a:endParaRPr lang="en-US" sz="4000" dirty="0">
              <a:solidFill>
                <a:schemeClr val="bg1"/>
              </a:solidFill>
            </a:endParaRPr>
          </a:p>
          <a:p>
            <a:pPr marL="571500" indent="-571500">
              <a:buFont typeface="Arial" panose="020B0604020202020204" pitchFamily="34" charset="0"/>
              <a:buChar char="•"/>
            </a:pPr>
            <a:endParaRPr lang="en-US" sz="4000" dirty="0">
              <a:solidFill>
                <a:schemeClr val="bg1"/>
              </a:solidFill>
            </a:endParaRPr>
          </a:p>
          <a:p>
            <a:pPr marL="457200" indent="-45720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333167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a:xfrm>
            <a:off x="1371600" y="199002"/>
            <a:ext cx="6816931" cy="615553"/>
          </a:xfrm>
        </p:spPr>
        <p:txBody>
          <a:bodyPr/>
          <a:lstStyle/>
          <a:p>
            <a:r>
              <a:rPr lang="en-US" dirty="0"/>
              <a:t>Shared Folder Management</a:t>
            </a:r>
          </a:p>
        </p:txBody>
      </p:sp>
      <p:sp>
        <p:nvSpPr>
          <p:cNvPr id="3" name="Content Placeholder 2"/>
          <p:cNvSpPr>
            <a:spLocks noGrp="1"/>
          </p:cNvSpPr>
          <p:nvPr>
            <p:ph idx="1"/>
          </p:nvPr>
        </p:nvSpPr>
        <p:spPr>
          <a:xfrm>
            <a:off x="664029" y="1181100"/>
            <a:ext cx="10689771" cy="4995863"/>
          </a:xfrm>
        </p:spPr>
        <p:txBody>
          <a:bodyPr>
            <a:normAutofit fontScale="40000" lnSpcReduction="20000"/>
          </a:bodyPr>
          <a:lstStyle/>
          <a:p>
            <a:pPr marL="342900" marR="0" lvl="0" indent="-342900">
              <a:lnSpc>
                <a:spcPct val="107000"/>
              </a:lnSpc>
              <a:spcBef>
                <a:spcPts val="0"/>
              </a:spcBef>
              <a:spcAft>
                <a:spcPts val="0"/>
              </a:spcAft>
              <a:buFont typeface="Symbol" panose="05050102010706020507" pitchFamily="18" charset="2"/>
              <a:buChar char=""/>
            </a:pPr>
            <a:r>
              <a:rPr lang="en-US" sz="6000" b="1" dirty="0">
                <a:effectLst/>
                <a:latin typeface="Calibri" panose="020F0502020204030204" pitchFamily="34" charset="0"/>
                <a:ea typeface="Calibri" panose="020F0502020204030204" pitchFamily="34" charset="0"/>
                <a:cs typeface="Times New Roman" panose="02020603050405020304" pitchFamily="18" charset="0"/>
              </a:rPr>
              <a:t>Shares </a:t>
            </a:r>
          </a:p>
          <a:p>
            <a:pPr marL="742950" marR="0" lvl="1" indent="-285750">
              <a:lnSpc>
                <a:spcPct val="107000"/>
              </a:lnSpc>
              <a:spcBef>
                <a:spcPts val="0"/>
              </a:spcBef>
              <a:spcAft>
                <a:spcPts val="0"/>
              </a:spcAft>
              <a:buFont typeface="Courier New" panose="02070309020205020404" pitchFamily="49" charset="0"/>
              <a:buChar char="o"/>
            </a:pPr>
            <a:r>
              <a:rPr lang="en-US" sz="6000" dirty="0">
                <a:effectLst/>
                <a:latin typeface="Calibri" panose="020F0502020204030204" pitchFamily="34" charset="0"/>
                <a:ea typeface="Calibri" panose="020F0502020204030204" pitchFamily="34" charset="0"/>
                <a:cs typeface="Times New Roman" panose="02020603050405020304" pitchFamily="18" charset="0"/>
              </a:rPr>
              <a:t>View shares, name, location and connections</a:t>
            </a:r>
          </a:p>
          <a:p>
            <a:pPr marL="742950" marR="0" lvl="1" indent="-285750">
              <a:lnSpc>
                <a:spcPct val="107000"/>
              </a:lnSpc>
              <a:spcBef>
                <a:spcPts val="0"/>
              </a:spcBef>
              <a:spcAft>
                <a:spcPts val="0"/>
              </a:spcAft>
              <a:buFont typeface="Courier New" panose="02070309020205020404" pitchFamily="49" charset="0"/>
              <a:buChar char="o"/>
            </a:pPr>
            <a:r>
              <a:rPr lang="en-US" sz="6000" dirty="0">
                <a:effectLst/>
                <a:latin typeface="Calibri" panose="020F0502020204030204" pitchFamily="34" charset="0"/>
                <a:ea typeface="Calibri" panose="020F0502020204030204" pitchFamily="34" charset="0"/>
                <a:cs typeface="Times New Roman" panose="02020603050405020304" pitchFamily="18" charset="0"/>
              </a:rPr>
              <a:t>Open share to view mas users, share permissions and NTFS permissions</a:t>
            </a:r>
          </a:p>
          <a:p>
            <a:pPr marL="742950" marR="0" lvl="1" indent="-285750">
              <a:lnSpc>
                <a:spcPct val="107000"/>
              </a:lnSpc>
              <a:spcBef>
                <a:spcPts val="0"/>
              </a:spcBef>
              <a:spcAft>
                <a:spcPts val="0"/>
              </a:spcAft>
              <a:buFont typeface="Courier New" panose="02070309020205020404" pitchFamily="49" charset="0"/>
              <a:buChar char="o"/>
            </a:pPr>
            <a:r>
              <a:rPr lang="en-US" sz="6000" dirty="0">
                <a:effectLst/>
                <a:latin typeface="Calibri" panose="020F0502020204030204" pitchFamily="34" charset="0"/>
                <a:ea typeface="Calibri" panose="020F0502020204030204" pitchFamily="34" charset="0"/>
                <a:cs typeface="Times New Roman" panose="02020603050405020304" pitchFamily="18" charset="0"/>
              </a:rPr>
              <a:t>Can set Offline setting if Offline files are turned on</a:t>
            </a:r>
          </a:p>
          <a:p>
            <a:pPr marL="342900" marR="0" lvl="0" indent="-342900">
              <a:lnSpc>
                <a:spcPct val="107000"/>
              </a:lnSpc>
              <a:spcBef>
                <a:spcPts val="0"/>
              </a:spcBef>
              <a:spcAft>
                <a:spcPts val="0"/>
              </a:spcAft>
              <a:buFont typeface="Symbol" panose="05050102010706020507" pitchFamily="18" charset="2"/>
              <a:buChar char=""/>
            </a:pPr>
            <a:r>
              <a:rPr lang="en-US" sz="6000" b="1" dirty="0">
                <a:effectLst/>
                <a:latin typeface="Calibri" panose="020F0502020204030204" pitchFamily="34" charset="0"/>
                <a:ea typeface="Calibri" panose="020F0502020204030204" pitchFamily="34" charset="0"/>
                <a:cs typeface="Times New Roman" panose="02020603050405020304" pitchFamily="18" charset="0"/>
              </a:rPr>
              <a:t>Sessions</a:t>
            </a:r>
          </a:p>
          <a:p>
            <a:pPr marL="742950" marR="0" lvl="1" indent="-285750">
              <a:lnSpc>
                <a:spcPct val="107000"/>
              </a:lnSpc>
              <a:spcBef>
                <a:spcPts val="0"/>
              </a:spcBef>
              <a:spcAft>
                <a:spcPts val="0"/>
              </a:spcAft>
              <a:buFont typeface="Courier New" panose="02070309020205020404" pitchFamily="49" charset="0"/>
              <a:buChar char="o"/>
            </a:pPr>
            <a:r>
              <a:rPr lang="en-US" sz="6000" dirty="0">
                <a:effectLst/>
                <a:latin typeface="Calibri" panose="020F0502020204030204" pitchFamily="34" charset="0"/>
                <a:ea typeface="Calibri" panose="020F0502020204030204" pitchFamily="34" charset="0"/>
                <a:cs typeface="Times New Roman" panose="02020603050405020304" pitchFamily="18" charset="0"/>
              </a:rPr>
              <a:t>Show what users is connected to the share</a:t>
            </a:r>
          </a:p>
          <a:p>
            <a:pPr marL="742950" marR="0" lvl="1" indent="-285750">
              <a:lnSpc>
                <a:spcPct val="107000"/>
              </a:lnSpc>
              <a:spcBef>
                <a:spcPts val="0"/>
              </a:spcBef>
              <a:spcAft>
                <a:spcPts val="0"/>
              </a:spcAft>
              <a:buFont typeface="Courier New" panose="02070309020205020404" pitchFamily="49" charset="0"/>
              <a:buChar char="o"/>
            </a:pPr>
            <a:r>
              <a:rPr lang="en-US" sz="6000" dirty="0">
                <a:effectLst/>
                <a:latin typeface="Calibri" panose="020F0502020204030204" pitchFamily="34" charset="0"/>
                <a:ea typeface="Calibri" panose="020F0502020204030204" pitchFamily="34" charset="0"/>
                <a:cs typeface="Times New Roman" panose="02020603050405020304" pitchFamily="18" charset="0"/>
              </a:rPr>
              <a:t>Connection information such as location, type, connect time, idle time and # of open files</a:t>
            </a:r>
          </a:p>
          <a:p>
            <a:pPr marL="742950" marR="0" lvl="1" indent="-285750">
              <a:lnSpc>
                <a:spcPct val="107000"/>
              </a:lnSpc>
              <a:spcBef>
                <a:spcPts val="0"/>
              </a:spcBef>
              <a:spcAft>
                <a:spcPts val="0"/>
              </a:spcAft>
              <a:buFont typeface="Courier New" panose="02070309020205020404" pitchFamily="49" charset="0"/>
              <a:buChar char="o"/>
            </a:pPr>
            <a:r>
              <a:rPr lang="en-US" sz="6000" dirty="0">
                <a:effectLst/>
                <a:latin typeface="Calibri" panose="020F0502020204030204" pitchFamily="34" charset="0"/>
                <a:ea typeface="Calibri" panose="020F0502020204030204" pitchFamily="34" charset="0"/>
                <a:cs typeface="Times New Roman" panose="02020603050405020304" pitchFamily="18" charset="0"/>
              </a:rPr>
              <a:t>Allows you to disconnect a user if required</a:t>
            </a:r>
          </a:p>
          <a:p>
            <a:pPr marL="342900" marR="0" lvl="0" indent="-342900">
              <a:lnSpc>
                <a:spcPct val="107000"/>
              </a:lnSpc>
              <a:spcBef>
                <a:spcPts val="0"/>
              </a:spcBef>
              <a:spcAft>
                <a:spcPts val="0"/>
              </a:spcAft>
              <a:buFont typeface="Symbol" panose="05050102010706020507" pitchFamily="18" charset="2"/>
              <a:buChar char=""/>
            </a:pPr>
            <a:r>
              <a:rPr lang="en-US" sz="6000" b="1" dirty="0">
                <a:effectLst/>
                <a:latin typeface="Calibri" panose="020F0502020204030204" pitchFamily="34" charset="0"/>
                <a:ea typeface="Calibri" panose="020F0502020204030204" pitchFamily="34" charset="0"/>
                <a:cs typeface="Times New Roman" panose="02020603050405020304" pitchFamily="18" charset="0"/>
              </a:rPr>
              <a:t>Open Files</a:t>
            </a:r>
          </a:p>
          <a:p>
            <a:pPr marL="742950" marR="0" lvl="1" indent="-285750">
              <a:lnSpc>
                <a:spcPct val="107000"/>
              </a:lnSpc>
              <a:spcBef>
                <a:spcPts val="0"/>
              </a:spcBef>
              <a:spcAft>
                <a:spcPts val="0"/>
              </a:spcAft>
              <a:buFont typeface="Courier New" panose="02070309020205020404" pitchFamily="49" charset="0"/>
              <a:buChar char="o"/>
            </a:pPr>
            <a:r>
              <a:rPr lang="en-US" sz="6000" dirty="0">
                <a:effectLst/>
                <a:latin typeface="Calibri" panose="020F0502020204030204" pitchFamily="34" charset="0"/>
                <a:ea typeface="Calibri" panose="020F0502020204030204" pitchFamily="34" charset="0"/>
                <a:cs typeface="Times New Roman" panose="02020603050405020304" pitchFamily="18" charset="0"/>
              </a:rPr>
              <a:t>See what file is open, who accessed it, and other information such as locks and mode</a:t>
            </a:r>
          </a:p>
          <a:p>
            <a:pPr marL="1143000" marR="0" lvl="2" indent="-228600">
              <a:lnSpc>
                <a:spcPct val="107000"/>
              </a:lnSpc>
              <a:spcBef>
                <a:spcPts val="0"/>
              </a:spcBef>
              <a:spcAft>
                <a:spcPts val="0"/>
              </a:spcAft>
              <a:buFont typeface="Wingdings" panose="05000000000000000000" pitchFamily="2" charset="2"/>
              <a:buChar char=""/>
            </a:pPr>
            <a:r>
              <a:rPr lang="en-US" sz="6000" dirty="0">
                <a:effectLst/>
                <a:latin typeface="Calibri" panose="020F0502020204030204" pitchFamily="34" charset="0"/>
                <a:ea typeface="Calibri" panose="020F0502020204030204" pitchFamily="34" charset="0"/>
                <a:cs typeface="Times New Roman" panose="02020603050405020304" pitchFamily="18" charset="0"/>
              </a:rPr>
              <a:t>Files are usually locked when opened for edit</a:t>
            </a:r>
          </a:p>
          <a:p>
            <a:pPr marL="1143000" marR="0" lvl="2" indent="-228600">
              <a:lnSpc>
                <a:spcPct val="107000"/>
              </a:lnSpc>
              <a:spcBef>
                <a:spcPts val="0"/>
              </a:spcBef>
              <a:spcAft>
                <a:spcPts val="800"/>
              </a:spcAft>
              <a:buFont typeface="Wingdings" panose="05000000000000000000" pitchFamily="2" charset="2"/>
              <a:buChar char=""/>
            </a:pPr>
            <a:r>
              <a:rPr lang="en-US" sz="6000" dirty="0">
                <a:effectLst/>
                <a:latin typeface="Calibri" panose="020F0502020204030204" pitchFamily="34" charset="0"/>
                <a:ea typeface="Calibri" panose="020F0502020204030204" pitchFamily="34" charset="0"/>
                <a:cs typeface="Times New Roman" panose="02020603050405020304" pitchFamily="18" charset="0"/>
              </a:rPr>
              <a:t>Open Mode usually means they are opened in Read Only</a:t>
            </a:r>
          </a:p>
          <a:p>
            <a:pPr lvl="0"/>
            <a:endParaRPr lang="en-US" sz="1400" dirty="0"/>
          </a:p>
          <a:p>
            <a:pPr lvl="0"/>
            <a:endParaRPr lang="en-US" sz="1400" dirty="0"/>
          </a:p>
          <a:p>
            <a:endParaRPr lang="en-US" dirty="0"/>
          </a:p>
        </p:txBody>
      </p:sp>
      <p:sp>
        <p:nvSpPr>
          <p:cNvPr id="4" name="TextBox 3">
            <a:extLst>
              <a:ext uri="{FF2B5EF4-FFF2-40B4-BE49-F238E27FC236}">
                <a16:creationId xmlns:a16="http://schemas.microsoft.com/office/drawing/2014/main" id="{A57C2898-8D54-4282-83BF-1F12A4F84198}"/>
              </a:ext>
            </a:extLst>
          </p:cNvPr>
          <p:cNvSpPr txBox="1"/>
          <p:nvPr/>
        </p:nvSpPr>
        <p:spPr>
          <a:xfrm>
            <a:off x="2260600" y="6211669"/>
            <a:ext cx="8737600" cy="646331"/>
          </a:xfrm>
          <a:prstGeom prst="rect">
            <a:avLst/>
          </a:prstGeom>
          <a:noFill/>
        </p:spPr>
        <p:txBody>
          <a:bodyPr wrap="square" rtlCol="0">
            <a:spAutoFit/>
          </a:bodyPr>
          <a:lstStyle/>
          <a:p>
            <a:r>
              <a:rPr lang="en-US" altLang="en-US" sz="1800" dirty="0">
                <a:solidFill>
                  <a:srgbClr val="FF0000"/>
                </a:solidFill>
              </a:rPr>
              <a:t>				(PREVIEW Shared folder management)</a:t>
            </a:r>
            <a:endParaRPr lang="en-US" sz="1800" dirty="0"/>
          </a:p>
          <a:p>
            <a:pPr algn="ctr"/>
            <a:endParaRPr lang="en-US" dirty="0"/>
          </a:p>
        </p:txBody>
      </p:sp>
    </p:spTree>
    <p:extLst>
      <p:ext uri="{BB962C8B-B14F-4D97-AF65-F5344CB8AC3E}">
        <p14:creationId xmlns:p14="http://schemas.microsoft.com/office/powerpoint/2010/main" val="139897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a:xfrm>
            <a:off x="1371600" y="199002"/>
            <a:ext cx="4710585" cy="615553"/>
          </a:xfrm>
        </p:spPr>
        <p:txBody>
          <a:bodyPr/>
          <a:lstStyle/>
          <a:p>
            <a:r>
              <a:rPr lang="en-US" dirty="0"/>
              <a:t>Share Permissions</a:t>
            </a:r>
          </a:p>
        </p:txBody>
      </p:sp>
      <p:sp>
        <p:nvSpPr>
          <p:cNvPr id="3" name="Content Placeholder 2"/>
          <p:cNvSpPr>
            <a:spLocks noGrp="1"/>
          </p:cNvSpPr>
          <p:nvPr>
            <p:ph idx="1"/>
          </p:nvPr>
        </p:nvSpPr>
        <p:spPr>
          <a:xfrm>
            <a:off x="1453243" y="1138285"/>
            <a:ext cx="9791700" cy="5066571"/>
          </a:xfrm>
        </p:spPr>
        <p:txBody>
          <a:bodyPr>
            <a:noAutofit/>
          </a:bodyPr>
          <a:lstStyle/>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Share Permissions Available</a:t>
            </a:r>
          </a:p>
          <a:p>
            <a:pPr lvl="1" indent="-457200">
              <a:lnSpc>
                <a:spcPct val="107000"/>
              </a:lnSpc>
              <a:spcBef>
                <a:spcPts val="0"/>
              </a:spcBef>
              <a:spcAft>
                <a:spcPts val="800"/>
              </a:spcAft>
              <a:buFont typeface="Arial" panose="020B0604020202020204" pitchFamily="34" charset="0"/>
              <a:buChar char="•"/>
            </a:pPr>
            <a:r>
              <a:rPr lang="en-US" sz="2800" dirty="0">
                <a:latin typeface="Calibri" panose="020F0502020204030204" pitchFamily="34" charset="0"/>
                <a:cs typeface="Times New Roman" panose="02020603050405020304" pitchFamily="18" charset="0"/>
              </a:rPr>
              <a:t>Read</a:t>
            </a:r>
          </a:p>
          <a:p>
            <a:pPr lvl="1" indent="-457200">
              <a:lnSpc>
                <a:spcPct val="107000"/>
              </a:lnSpc>
              <a:spcBef>
                <a:spcPts val="0"/>
              </a:spcBef>
              <a:spcAft>
                <a:spcPts val="800"/>
              </a:spcAft>
              <a:buFont typeface="Arial" panose="020B0604020202020204" pitchFamily="34" charset="0"/>
              <a:buChar char="•"/>
            </a:pPr>
            <a:r>
              <a:rPr lang="en-US" sz="2800" dirty="0">
                <a:latin typeface="Calibri" panose="020F0502020204030204" pitchFamily="34" charset="0"/>
                <a:cs typeface="Times New Roman" panose="02020603050405020304" pitchFamily="18" charset="0"/>
              </a:rPr>
              <a:t>Change</a:t>
            </a:r>
          </a:p>
          <a:p>
            <a:pPr lvl="1" indent="-457200">
              <a:lnSpc>
                <a:spcPct val="107000"/>
              </a:lnSpc>
              <a:spcBef>
                <a:spcPts val="0"/>
              </a:spcBef>
              <a:spcAft>
                <a:spcPts val="800"/>
              </a:spcAft>
              <a:buFont typeface="Arial" panose="020B0604020202020204" pitchFamily="34" charset="0"/>
              <a:buChar char="•"/>
            </a:pPr>
            <a:r>
              <a:rPr lang="en-US" sz="2800" dirty="0">
                <a:latin typeface="Calibri" panose="020F0502020204030204" pitchFamily="34" charset="0"/>
                <a:cs typeface="Times New Roman" panose="02020603050405020304" pitchFamily="18" charset="0"/>
              </a:rPr>
              <a:t>Full Control</a:t>
            </a:r>
          </a:p>
          <a:p>
            <a:pPr marL="0" marR="0">
              <a:lnSpc>
                <a:spcPct val="107000"/>
              </a:lnSpc>
              <a:spcBef>
                <a:spcPts val="0"/>
              </a:spcBef>
              <a:spcAft>
                <a:spcPts val="800"/>
              </a:spcAft>
            </a:pPr>
            <a:endParaRPr lang="en-US" sz="2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Net Share command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Bef>
                <a:spcPts val="0"/>
              </a:spcBef>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Preview or view share permissions similar to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icacls</a:t>
            </a:r>
            <a:r>
              <a:rPr lang="en-US" sz="2800" dirty="0">
                <a:effectLst/>
                <a:latin typeface="Calibri" panose="020F0502020204030204" pitchFamily="34" charset="0"/>
                <a:ea typeface="Calibri" panose="020F0502020204030204" pitchFamily="34" charset="0"/>
                <a:cs typeface="Times New Roman" panose="02020603050405020304" pitchFamily="18" charset="0"/>
              </a:rPr>
              <a:t> command</a:t>
            </a:r>
          </a:p>
          <a:p>
            <a:pPr marL="800100" lvl="1" indent="-342900">
              <a:lnSpc>
                <a:spcPct val="107000"/>
              </a:lnSpc>
              <a:spcBef>
                <a:spcPts val="0"/>
              </a:spcBef>
              <a:spcAft>
                <a:spcPts val="80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Net share /?</a:t>
            </a:r>
          </a:p>
        </p:txBody>
      </p:sp>
    </p:spTree>
    <p:extLst>
      <p:ext uri="{BB962C8B-B14F-4D97-AF65-F5344CB8AC3E}">
        <p14:creationId xmlns:p14="http://schemas.microsoft.com/office/powerpoint/2010/main" val="312187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AA9F-D52A-47A7-B83E-A2B7B3166196}"/>
              </a:ext>
            </a:extLst>
          </p:cNvPr>
          <p:cNvSpPr>
            <a:spLocks noGrp="1"/>
          </p:cNvSpPr>
          <p:nvPr>
            <p:ph type="title"/>
          </p:nvPr>
        </p:nvSpPr>
        <p:spPr/>
        <p:txBody>
          <a:bodyPr/>
          <a:lstStyle/>
          <a:p>
            <a:r>
              <a:rPr lang="en-US" altLang="en-US" dirty="0"/>
              <a:t>Effective Permissions</a:t>
            </a:r>
            <a:endParaRPr lang="en-US" dirty="0"/>
          </a:p>
        </p:txBody>
      </p:sp>
      <p:sp>
        <p:nvSpPr>
          <p:cNvPr id="3" name="Text Placeholder 2">
            <a:extLst>
              <a:ext uri="{FF2B5EF4-FFF2-40B4-BE49-F238E27FC236}">
                <a16:creationId xmlns:a16="http://schemas.microsoft.com/office/drawing/2014/main" id="{E8E8BE12-6154-45C4-A3EE-F845F699FCC4}"/>
              </a:ext>
            </a:extLst>
          </p:cNvPr>
          <p:cNvSpPr>
            <a:spLocks noGrp="1"/>
          </p:cNvSpPr>
          <p:nvPr>
            <p:ph type="body" sz="quarter" idx="17"/>
          </p:nvPr>
        </p:nvSpPr>
        <p:spPr>
          <a:xfrm>
            <a:off x="743577" y="1037230"/>
            <a:ext cx="5123824" cy="4995270"/>
          </a:xfrm>
        </p:spPr>
        <p:txBody>
          <a:bodyPr>
            <a:normAutofit fontScale="92500"/>
          </a:bodyPr>
          <a:lstStyle/>
          <a:p>
            <a:r>
              <a:rPr lang="en-US" altLang="en-US" dirty="0"/>
              <a:t>Items that impact calculating permissions</a:t>
            </a:r>
          </a:p>
          <a:p>
            <a:pPr lvl="1"/>
            <a:r>
              <a:rPr lang="en-US" altLang="en-US" dirty="0"/>
              <a:t>Permissions can be inherited or directly assigned</a:t>
            </a:r>
          </a:p>
          <a:p>
            <a:pPr lvl="1"/>
            <a:r>
              <a:rPr lang="en-US" altLang="en-US" dirty="0"/>
              <a:t>Permissions can be allowed or denied</a:t>
            </a:r>
          </a:p>
          <a:p>
            <a:pPr lvl="1"/>
            <a:r>
              <a:rPr lang="en-US" altLang="en-US" dirty="0"/>
              <a:t>Each permission has a scope that determines what range of objects it applies to</a:t>
            </a:r>
          </a:p>
          <a:p>
            <a:pPr lvl="1"/>
            <a:r>
              <a:rPr lang="en-US" dirty="0">
                <a:solidFill>
                  <a:srgbClr val="004A78"/>
                </a:solidFill>
              </a:rPr>
              <a:t>Users that do not have explicit permission assigned to an object and are not part of any inherited permission have no permission to the object</a:t>
            </a:r>
            <a:endParaRPr lang="en-US" altLang="en-US" dirty="0">
              <a:solidFill>
                <a:srgbClr val="004A78"/>
              </a:solidFill>
            </a:endParaRPr>
          </a:p>
          <a:p>
            <a:pPr lvl="1"/>
            <a:r>
              <a:rPr lang="en-US" altLang="en-US" dirty="0"/>
              <a:t>Users can be members in multiple groups that have different permissions to the same object</a:t>
            </a:r>
          </a:p>
          <a:p>
            <a:pPr lvl="1"/>
            <a:r>
              <a:rPr lang="en-US" altLang="en-US" dirty="0"/>
              <a:t>Owners of a file or folder have full control of the object</a:t>
            </a:r>
          </a:p>
          <a:p>
            <a:endParaRPr lang="en-US" altLang="en-US" dirty="0"/>
          </a:p>
          <a:p>
            <a:endParaRPr lang="en-US" dirty="0"/>
          </a:p>
        </p:txBody>
      </p:sp>
      <p:pic>
        <p:nvPicPr>
          <p:cNvPr id="5" name="Picture 4" descr="Screenshot of Effective Access tab in advanced file or folder security settings">
            <a:extLst>
              <a:ext uri="{FF2B5EF4-FFF2-40B4-BE49-F238E27FC236}">
                <a16:creationId xmlns:a16="http://schemas.microsoft.com/office/drawing/2014/main" id="{0DDCD687-7A50-4BB0-AC3E-7E68BA5B1863}"/>
              </a:ext>
            </a:extLst>
          </p:cNvPr>
          <p:cNvPicPr>
            <a:picLocks noChangeAspect="1"/>
          </p:cNvPicPr>
          <p:nvPr/>
        </p:nvPicPr>
        <p:blipFill>
          <a:blip r:embed="rId2"/>
          <a:stretch>
            <a:fillRect/>
          </a:stretch>
        </p:blipFill>
        <p:spPr>
          <a:xfrm>
            <a:off x="6793992" y="1037230"/>
            <a:ext cx="4559808" cy="4187952"/>
          </a:xfrm>
          <a:prstGeom prst="rect">
            <a:avLst/>
          </a:prstGeom>
        </p:spPr>
      </p:pic>
      <p:sp>
        <p:nvSpPr>
          <p:cNvPr id="6" name="Text Placeholder 5">
            <a:extLst>
              <a:ext uri="{FF2B5EF4-FFF2-40B4-BE49-F238E27FC236}">
                <a16:creationId xmlns:a16="http://schemas.microsoft.com/office/drawing/2014/main" id="{1D863618-8F75-4A97-9F28-D46A2E4B7457}"/>
              </a:ext>
            </a:extLst>
          </p:cNvPr>
          <p:cNvSpPr txBox="1">
            <a:spLocks/>
          </p:cNvSpPr>
          <p:nvPr/>
        </p:nvSpPr>
        <p:spPr>
          <a:xfrm>
            <a:off x="6793992" y="5349982"/>
            <a:ext cx="4508727" cy="567745"/>
          </a:xfrm>
          <a:prstGeom prst="rect">
            <a:avLst/>
          </a:prstGeom>
        </p:spPr>
        <p:txBody>
          <a:bodyPr/>
          <a:lst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006298"/>
                </a:solidFill>
                <a:latin typeface="Arial" panose="020B0604020202020204" pitchFamily="34" charset="0"/>
                <a:cs typeface="Arial" panose="020B0604020202020204" pitchFamily="34" charset="0"/>
              </a:rPr>
              <a:t>Figure 5-14 Effective Access tab in advanced file or folder security settings</a:t>
            </a:r>
          </a:p>
        </p:txBody>
      </p:sp>
    </p:spTree>
    <p:extLst>
      <p:ext uri="{BB962C8B-B14F-4D97-AF65-F5344CB8AC3E}">
        <p14:creationId xmlns:p14="http://schemas.microsoft.com/office/powerpoint/2010/main" val="2288274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a:xfrm>
            <a:off x="1371600" y="199002"/>
            <a:ext cx="5425524" cy="615553"/>
          </a:xfrm>
        </p:spPr>
        <p:txBody>
          <a:bodyPr/>
          <a:lstStyle/>
          <a:p>
            <a:r>
              <a:rPr lang="en-US" dirty="0"/>
              <a:t>Effective Permissions</a:t>
            </a:r>
          </a:p>
        </p:txBody>
      </p:sp>
      <p:sp>
        <p:nvSpPr>
          <p:cNvPr id="3" name="Content Placeholder 2"/>
          <p:cNvSpPr>
            <a:spLocks noGrp="1"/>
          </p:cNvSpPr>
          <p:nvPr>
            <p:ph idx="1"/>
          </p:nvPr>
        </p:nvSpPr>
        <p:spPr>
          <a:xfrm>
            <a:off x="1453243" y="1138285"/>
            <a:ext cx="9791700" cy="5066571"/>
          </a:xfrm>
        </p:spPr>
        <p:txBody>
          <a:bodyPr>
            <a:noAutofit/>
          </a:bodyPr>
          <a:lstStyle/>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Effective NTFS Permissions</a:t>
            </a:r>
          </a:p>
          <a:p>
            <a:pPr marL="457200" lvl="1">
              <a:lnSpc>
                <a:spcPct val="107000"/>
              </a:lnSpc>
              <a:spcBef>
                <a:spcPts val="0"/>
              </a:spcBef>
              <a:spcAft>
                <a:spcPts val="800"/>
              </a:spcAft>
            </a:pPr>
            <a:r>
              <a:rPr lang="en-US" sz="2800" dirty="0">
                <a:latin typeface="Calibri" panose="020F0502020204030204" pitchFamily="34" charset="0"/>
                <a:cs typeface="Times New Roman" panose="02020603050405020304" pitchFamily="18" charset="0"/>
              </a:rPr>
              <a:t>Group Permission + User permission</a:t>
            </a:r>
          </a:p>
          <a:p>
            <a:pPr marL="0" marR="0">
              <a:lnSpc>
                <a:spcPct val="107000"/>
              </a:lnSpc>
              <a:spcBef>
                <a:spcPts val="0"/>
              </a:spcBef>
              <a:spcAft>
                <a:spcPts val="800"/>
              </a:spcAft>
            </a:pPr>
            <a:endParaRPr lang="en-US" sz="2800" b="1"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Effective NTFS Permissions + Share Permissions</a:t>
            </a:r>
          </a:p>
          <a:p>
            <a:pPr marL="457200" lvl="1">
              <a:lnSpc>
                <a:spcPct val="107000"/>
              </a:lnSpc>
              <a:spcBef>
                <a:spcPts val="0"/>
              </a:spcBef>
              <a:spcAft>
                <a:spcPts val="800"/>
              </a:spcAft>
            </a:pPr>
            <a:r>
              <a:rPr lang="en-US" sz="2800" dirty="0">
                <a:latin typeface="Calibri" panose="020F0502020204030204" pitchFamily="34" charset="0"/>
                <a:ea typeface="Calibri" panose="020F0502020204030204" pitchFamily="34" charset="0"/>
                <a:cs typeface="Times New Roman" panose="02020603050405020304" pitchFamily="18" charset="0"/>
              </a:rPr>
              <a:t>Effective NTFS Permission or Share Permissions which ever is </a:t>
            </a:r>
            <a:r>
              <a:rPr lang="en-US" sz="2800" u="sng" dirty="0">
                <a:latin typeface="Calibri" panose="020F0502020204030204" pitchFamily="34" charset="0"/>
                <a:ea typeface="Calibri" panose="020F0502020204030204" pitchFamily="34" charset="0"/>
                <a:cs typeface="Times New Roman" panose="02020603050405020304" pitchFamily="18" charset="0"/>
              </a:rPr>
              <a:t>most</a:t>
            </a:r>
            <a:r>
              <a:rPr lang="en-US" sz="2800" dirty="0">
                <a:latin typeface="Calibri" panose="020F0502020204030204" pitchFamily="34" charset="0"/>
                <a:ea typeface="Calibri" panose="020F0502020204030204" pitchFamily="34" charset="0"/>
                <a:cs typeface="Times New Roman" panose="02020603050405020304" pitchFamily="18" charset="0"/>
              </a:rPr>
              <a:t> restrictive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021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62100" y="1186543"/>
            <a:ext cx="9791700" cy="5307563"/>
          </a:xfrm>
        </p:spPr>
        <p:txBody>
          <a:bodyPr>
            <a:normAutofit/>
          </a:bodyPr>
          <a:lstStyle/>
          <a:p>
            <a:pPr marL="0" indent="0">
              <a:buNone/>
            </a:pPr>
            <a:r>
              <a:rPr lang="en-US" altLang="en-US" dirty="0"/>
              <a:t>Watch the LinkedIn Video and complete the quiz at the end of Chapter 2 and 3.</a:t>
            </a:r>
          </a:p>
          <a:p>
            <a:endParaRPr lang="en-US" altLang="en-US" dirty="0"/>
          </a:p>
          <a:p>
            <a:endParaRPr lang="en-US" altLang="en-US" dirty="0"/>
          </a:p>
          <a:p>
            <a:pPr marL="0" indent="0">
              <a:buNone/>
            </a:pPr>
            <a:r>
              <a:rPr lang="en-US" dirty="0">
                <a:hlinkClick r:id="rId2"/>
              </a:rPr>
              <a:t>Sharing folders (linkedin.com)</a:t>
            </a:r>
            <a:endParaRPr lang="en-US" dirty="0"/>
          </a:p>
        </p:txBody>
      </p:sp>
      <p:sp>
        <p:nvSpPr>
          <p:cNvPr id="3" name="Title 2"/>
          <p:cNvSpPr>
            <a:spLocks noGrp="1"/>
          </p:cNvSpPr>
          <p:nvPr>
            <p:ph type="title"/>
          </p:nvPr>
        </p:nvSpPr>
        <p:spPr>
          <a:xfrm>
            <a:off x="1371600" y="199002"/>
            <a:ext cx="6320385" cy="615553"/>
          </a:xfrm>
        </p:spPr>
        <p:txBody>
          <a:bodyPr/>
          <a:lstStyle/>
          <a:p>
            <a:r>
              <a:rPr lang="en-US" altLang="en-US" dirty="0"/>
              <a:t>Additional Learning  Task</a:t>
            </a:r>
            <a:endParaRPr lang="en-US" dirty="0"/>
          </a:p>
        </p:txBody>
      </p:sp>
    </p:spTree>
    <p:extLst>
      <p:ext uri="{BB962C8B-B14F-4D97-AF65-F5344CB8AC3E}">
        <p14:creationId xmlns:p14="http://schemas.microsoft.com/office/powerpoint/2010/main" val="390927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5793-7157-400A-8859-A1C5FBA7EA87}"/>
              </a:ext>
            </a:extLst>
          </p:cNvPr>
          <p:cNvSpPr>
            <a:spLocks noGrp="1"/>
          </p:cNvSpPr>
          <p:nvPr>
            <p:ph type="title"/>
          </p:nvPr>
        </p:nvSpPr>
        <p:spPr>
          <a:xfrm>
            <a:off x="1371600" y="2728584"/>
            <a:ext cx="2599430" cy="615553"/>
          </a:xfrm>
        </p:spPr>
        <p:txBody>
          <a:bodyPr/>
          <a:lstStyle/>
          <a:p>
            <a:r>
              <a:rPr lang="en-US" dirty="0"/>
              <a:t>Questions</a:t>
            </a:r>
          </a:p>
        </p:txBody>
      </p:sp>
      <p:pic>
        <p:nvPicPr>
          <p:cNvPr id="3" name="Content Placeholder 3">
            <a:extLst>
              <a:ext uri="{FF2B5EF4-FFF2-40B4-BE49-F238E27FC236}">
                <a16:creationId xmlns:a16="http://schemas.microsoft.com/office/drawing/2014/main" id="{478CA183-2E0D-4979-A225-810B91AC6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5568" y="2477986"/>
            <a:ext cx="2784764" cy="3046615"/>
          </a:xfrm>
          <a:prstGeom prst="rect">
            <a:avLst/>
          </a:prstGeom>
        </p:spPr>
      </p:pic>
    </p:spTree>
    <p:extLst>
      <p:ext uri="{BB962C8B-B14F-4D97-AF65-F5344CB8AC3E}">
        <p14:creationId xmlns:p14="http://schemas.microsoft.com/office/powerpoint/2010/main" val="318096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4143" y="1082352"/>
            <a:ext cx="10319657" cy="5411754"/>
          </a:xfrm>
        </p:spPr>
        <p:txBody>
          <a:bodyPr>
            <a:normAutofit/>
          </a:bodyPr>
          <a:lstStyle/>
          <a:p>
            <a:pPr lvl="0"/>
            <a:r>
              <a:rPr lang="en-US" sz="2800" dirty="0"/>
              <a:t>Used New Technology File System (NTFS)</a:t>
            </a:r>
          </a:p>
          <a:p>
            <a:pPr lvl="0"/>
            <a:endParaRPr lang="en-US" sz="2800" dirty="0"/>
          </a:p>
          <a:p>
            <a:pPr marL="0" indent="0" algn="ctr">
              <a:buNone/>
            </a:pPr>
            <a:endParaRPr lang="en-US" dirty="0">
              <a:solidFill>
                <a:srgbClr val="FF0000"/>
              </a:solidFill>
            </a:endParaRPr>
          </a:p>
          <a:p>
            <a:endParaRPr lang="en-US" dirty="0"/>
          </a:p>
        </p:txBody>
      </p:sp>
      <p:sp>
        <p:nvSpPr>
          <p:cNvPr id="3" name="Title 2"/>
          <p:cNvSpPr>
            <a:spLocks noGrp="1"/>
          </p:cNvSpPr>
          <p:nvPr>
            <p:ph type="title"/>
          </p:nvPr>
        </p:nvSpPr>
        <p:spPr>
          <a:xfrm>
            <a:off x="1371600" y="199002"/>
            <a:ext cx="3229410" cy="615553"/>
          </a:xfrm>
        </p:spPr>
        <p:txBody>
          <a:bodyPr/>
          <a:lstStyle/>
          <a:p>
            <a:r>
              <a:rPr lang="en-US" dirty="0"/>
              <a:t>File Systems</a:t>
            </a:r>
          </a:p>
        </p:txBody>
      </p:sp>
      <p:pic>
        <p:nvPicPr>
          <p:cNvPr id="5" name="Picture 4">
            <a:extLst>
              <a:ext uri="{FF2B5EF4-FFF2-40B4-BE49-F238E27FC236}">
                <a16:creationId xmlns:a16="http://schemas.microsoft.com/office/drawing/2014/main" id="{BD6EB656-40C4-22A1-625C-47E9D0A77BEC}"/>
              </a:ext>
            </a:extLst>
          </p:cNvPr>
          <p:cNvPicPr>
            <a:picLocks noChangeAspect="1"/>
          </p:cNvPicPr>
          <p:nvPr/>
        </p:nvPicPr>
        <p:blipFill>
          <a:blip r:embed="rId2"/>
          <a:stretch>
            <a:fillRect/>
          </a:stretch>
        </p:blipFill>
        <p:spPr>
          <a:xfrm>
            <a:off x="1034143" y="1689861"/>
            <a:ext cx="10319657" cy="401418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0081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4143" y="1112288"/>
            <a:ext cx="10319657" cy="5064317"/>
          </a:xfrm>
        </p:spPr>
        <p:txBody>
          <a:bodyPr>
            <a:normAutofit/>
          </a:bodyPr>
          <a:lstStyle/>
          <a:p>
            <a:r>
              <a:rPr lang="en-US" altLang="en-US" sz="2800" dirty="0"/>
              <a:t>Disk Quotas</a:t>
            </a:r>
          </a:p>
          <a:p>
            <a:pPr lvl="1"/>
            <a:r>
              <a:rPr lang="en-US" altLang="en-US" sz="2800" dirty="0"/>
              <a:t>Amount of disk space used by a user can be limited</a:t>
            </a:r>
          </a:p>
          <a:p>
            <a:pPr lvl="1"/>
            <a:r>
              <a:rPr lang="en-US" altLang="en-US" sz="2800" dirty="0"/>
              <a:t>Set using the Disk Management console </a:t>
            </a:r>
          </a:p>
          <a:p>
            <a:pPr lvl="1"/>
            <a:r>
              <a:rPr lang="en-US" altLang="en-US" sz="2800" dirty="0"/>
              <a:t>As users approach limits, warnings can be issued</a:t>
            </a:r>
          </a:p>
          <a:p>
            <a:pPr lvl="1"/>
            <a:r>
              <a:rPr lang="en-US" altLang="en-US" sz="2800" dirty="0"/>
              <a:t>User-specific limits can be defined that override the default settings</a:t>
            </a:r>
          </a:p>
          <a:p>
            <a:pPr marL="0" indent="0">
              <a:buNone/>
            </a:pPr>
            <a:endParaRPr lang="en-US" sz="2800" dirty="0"/>
          </a:p>
          <a:p>
            <a:pPr marL="0" indent="0" algn="ctr">
              <a:buNone/>
            </a:pPr>
            <a:endParaRPr lang="en-US" dirty="0">
              <a:solidFill>
                <a:srgbClr val="FF0000"/>
              </a:solidFill>
            </a:endParaRPr>
          </a:p>
          <a:p>
            <a:endParaRPr lang="en-US" dirty="0"/>
          </a:p>
        </p:txBody>
      </p:sp>
      <p:sp>
        <p:nvSpPr>
          <p:cNvPr id="3" name="Title 2"/>
          <p:cNvSpPr>
            <a:spLocks noGrp="1"/>
          </p:cNvSpPr>
          <p:nvPr>
            <p:ph type="title"/>
          </p:nvPr>
        </p:nvSpPr>
        <p:spPr>
          <a:xfrm>
            <a:off x="1371600" y="260557"/>
            <a:ext cx="9804928" cy="492443"/>
          </a:xfrm>
        </p:spPr>
        <p:txBody>
          <a:bodyPr/>
          <a:lstStyle/>
          <a:p>
            <a:r>
              <a:rPr lang="en-US" altLang="en-US" sz="3200" dirty="0"/>
              <a:t>New Technology File System (NTFS): Disk Quotas</a:t>
            </a:r>
            <a:endParaRPr lang="en-US" sz="3200" dirty="0"/>
          </a:p>
        </p:txBody>
      </p:sp>
    </p:spTree>
    <p:extLst>
      <p:ext uri="{BB962C8B-B14F-4D97-AF65-F5344CB8AC3E}">
        <p14:creationId xmlns:p14="http://schemas.microsoft.com/office/powerpoint/2010/main" val="16168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1C539-E35F-4DC5-8167-045EEDB91C59}"/>
              </a:ext>
            </a:extLst>
          </p:cNvPr>
          <p:cNvSpPr>
            <a:spLocks noGrp="1"/>
          </p:cNvSpPr>
          <p:nvPr>
            <p:ph type="title"/>
          </p:nvPr>
        </p:nvSpPr>
        <p:spPr>
          <a:xfrm>
            <a:off x="826806" y="148081"/>
            <a:ext cx="5780750" cy="707886"/>
          </a:xfrm>
        </p:spPr>
        <p:txBody>
          <a:bodyPr/>
          <a:lstStyle/>
          <a:p>
            <a:r>
              <a:rPr lang="en-US" altLang="en-US" dirty="0"/>
              <a:t>Disk Quotas cont’d</a:t>
            </a:r>
            <a:endParaRPr lang="en-US" dirty="0"/>
          </a:p>
        </p:txBody>
      </p:sp>
      <p:sp>
        <p:nvSpPr>
          <p:cNvPr id="6" name="Text Placeholder 5">
            <a:extLst>
              <a:ext uri="{FF2B5EF4-FFF2-40B4-BE49-F238E27FC236}">
                <a16:creationId xmlns:a16="http://schemas.microsoft.com/office/drawing/2014/main" id="{DA7A723D-5357-4FA2-9B03-EAA66B1263B6}"/>
              </a:ext>
            </a:extLst>
          </p:cNvPr>
          <p:cNvSpPr>
            <a:spLocks noGrp="1"/>
          </p:cNvSpPr>
          <p:nvPr>
            <p:ph type="body" sz="quarter" idx="11"/>
          </p:nvPr>
        </p:nvSpPr>
        <p:spPr>
          <a:xfrm>
            <a:off x="838200" y="5358399"/>
            <a:ext cx="3976406" cy="672106"/>
          </a:xfrm>
        </p:spPr>
        <p:txBody>
          <a:bodyPr/>
          <a:lstStyle/>
          <a:p>
            <a:r>
              <a:rPr lang="en-US" dirty="0"/>
              <a:t>Figure 5-4 NTFS-formatted disk properties, disk Quota tab</a:t>
            </a:r>
          </a:p>
        </p:txBody>
      </p:sp>
      <p:pic>
        <p:nvPicPr>
          <p:cNvPr id="8" name="Picture Placeholder 7" descr="Screenshot of NTFS-formatted disk properties, disk Quota tab">
            <a:extLst>
              <a:ext uri="{FF2B5EF4-FFF2-40B4-BE49-F238E27FC236}">
                <a16:creationId xmlns:a16="http://schemas.microsoft.com/office/drawing/2014/main" id="{C371D0B4-555F-443E-B2ED-286DC4DECFF8}"/>
              </a:ext>
            </a:extLst>
          </p:cNvPr>
          <p:cNvPicPr>
            <a:picLocks noGrp="1" noChangeAspect="1"/>
          </p:cNvPicPr>
          <p:nvPr>
            <p:ph type="pic" sz="quarter" idx="10"/>
          </p:nvPr>
        </p:nvPicPr>
        <p:blipFill rotWithShape="1">
          <a:blip r:embed="rId2"/>
          <a:srcRect l="-1" t="72" r="-357" b="-160"/>
          <a:stretch/>
        </p:blipFill>
        <p:spPr>
          <a:xfrm>
            <a:off x="838200" y="1037230"/>
            <a:ext cx="3055111" cy="4259263"/>
          </a:xfrm>
        </p:spPr>
      </p:pic>
      <p:sp>
        <p:nvSpPr>
          <p:cNvPr id="11" name="Text Placeholder 5">
            <a:extLst>
              <a:ext uri="{FF2B5EF4-FFF2-40B4-BE49-F238E27FC236}">
                <a16:creationId xmlns:a16="http://schemas.microsoft.com/office/drawing/2014/main" id="{19393EDD-F7C0-486E-8E93-3150BDFFF976}"/>
              </a:ext>
            </a:extLst>
          </p:cNvPr>
          <p:cNvSpPr txBox="1">
            <a:spLocks/>
          </p:cNvSpPr>
          <p:nvPr/>
        </p:nvSpPr>
        <p:spPr bwMode="auto">
          <a:xfrm>
            <a:off x="4131781" y="3869211"/>
            <a:ext cx="5828648" cy="67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800" kern="1200" baseline="0">
                <a:solidFill>
                  <a:srgbClr val="006298"/>
                </a:solidFill>
                <a:latin typeface="Arial" panose="020B0604020202020204" pitchFamily="34" charset="0"/>
                <a:ea typeface="Arial" charset="0"/>
                <a:cs typeface="Arial" panose="020B0604020202020204" pitchFamily="34"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Figure 5-5 Quota entries for an NTFS-formatted disk</a:t>
            </a:r>
          </a:p>
        </p:txBody>
      </p:sp>
      <p:pic>
        <p:nvPicPr>
          <p:cNvPr id="10" name="Picture 9" descr="Screenshot of Quota entries for an NTFS-formatted disk">
            <a:extLst>
              <a:ext uri="{FF2B5EF4-FFF2-40B4-BE49-F238E27FC236}">
                <a16:creationId xmlns:a16="http://schemas.microsoft.com/office/drawing/2014/main" id="{9D7CBB96-5928-4CB2-B9B5-A9A530D59637}"/>
              </a:ext>
            </a:extLst>
          </p:cNvPr>
          <p:cNvPicPr>
            <a:picLocks noChangeAspect="1"/>
          </p:cNvPicPr>
          <p:nvPr/>
        </p:nvPicPr>
        <p:blipFill>
          <a:blip r:embed="rId3"/>
          <a:stretch>
            <a:fillRect/>
          </a:stretch>
        </p:blipFill>
        <p:spPr>
          <a:xfrm>
            <a:off x="4131781" y="1662870"/>
            <a:ext cx="7222019" cy="2061366"/>
          </a:xfrm>
          <a:prstGeom prst="rect">
            <a:avLst/>
          </a:prstGeom>
        </p:spPr>
      </p:pic>
    </p:spTree>
    <p:extLst>
      <p:ext uri="{BB962C8B-B14F-4D97-AF65-F5344CB8AC3E}">
        <p14:creationId xmlns:p14="http://schemas.microsoft.com/office/powerpoint/2010/main" val="2684273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4143" y="1112288"/>
            <a:ext cx="10319657" cy="5064317"/>
          </a:xfrm>
        </p:spPr>
        <p:txBody>
          <a:bodyPr>
            <a:normAutofit/>
          </a:bodyPr>
          <a:lstStyle/>
          <a:p>
            <a:r>
              <a:rPr lang="en-US" altLang="en-US" sz="2800" dirty="0"/>
              <a:t>Drive letters</a:t>
            </a:r>
          </a:p>
          <a:p>
            <a:pPr lvl="1"/>
            <a:r>
              <a:rPr lang="en-US" altLang="en-US" sz="2600" dirty="0"/>
              <a:t>Used by applications and users as a quick reference to locate files</a:t>
            </a:r>
          </a:p>
          <a:p>
            <a:r>
              <a:rPr lang="en-US" altLang="en-US" sz="2800" dirty="0"/>
              <a:t>Can change the drive letter, or assign a new one, to a partition or volume</a:t>
            </a:r>
          </a:p>
          <a:p>
            <a:pPr lvl="1"/>
            <a:r>
              <a:rPr lang="en-US" altLang="en-US" sz="2600" dirty="0"/>
              <a:t>Use the Disk Management console</a:t>
            </a:r>
          </a:p>
          <a:p>
            <a:r>
              <a:rPr lang="en-US" altLang="en-US" sz="2800" dirty="0"/>
              <a:t>A single drive letter can only be assigned to one partition or volume</a:t>
            </a:r>
          </a:p>
          <a:p>
            <a:r>
              <a:rPr lang="en-US" altLang="en-US" sz="2800" dirty="0"/>
              <a:t>Can remove drive letters from a partition or volume</a:t>
            </a:r>
          </a:p>
          <a:p>
            <a:pPr marL="0" indent="0">
              <a:buNone/>
            </a:pPr>
            <a:endParaRPr lang="en-US" sz="2800" dirty="0"/>
          </a:p>
          <a:p>
            <a:pPr marL="0" indent="0" algn="ctr">
              <a:buNone/>
            </a:pPr>
            <a:endParaRPr lang="en-US" dirty="0">
              <a:solidFill>
                <a:srgbClr val="FF0000"/>
              </a:solidFill>
            </a:endParaRPr>
          </a:p>
          <a:p>
            <a:endParaRPr lang="en-US" dirty="0"/>
          </a:p>
        </p:txBody>
      </p:sp>
      <p:sp>
        <p:nvSpPr>
          <p:cNvPr id="3" name="Title 2"/>
          <p:cNvSpPr>
            <a:spLocks noGrp="1"/>
          </p:cNvSpPr>
          <p:nvPr>
            <p:ph type="title"/>
          </p:nvPr>
        </p:nvSpPr>
        <p:spPr>
          <a:xfrm>
            <a:off x="1371600" y="199002"/>
            <a:ext cx="6653424" cy="615553"/>
          </a:xfrm>
        </p:spPr>
        <p:txBody>
          <a:bodyPr/>
          <a:lstStyle/>
          <a:p>
            <a:r>
              <a:rPr lang="en-US" dirty="0"/>
              <a:t>File System – Drive Letters</a:t>
            </a:r>
          </a:p>
        </p:txBody>
      </p:sp>
    </p:spTree>
    <p:extLst>
      <p:ext uri="{BB962C8B-B14F-4D97-AF65-F5344CB8AC3E}">
        <p14:creationId xmlns:p14="http://schemas.microsoft.com/office/powerpoint/2010/main" val="2725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5E32-D13C-483F-BC4A-80FEB9E3A521}"/>
              </a:ext>
            </a:extLst>
          </p:cNvPr>
          <p:cNvSpPr>
            <a:spLocks noGrp="1"/>
          </p:cNvSpPr>
          <p:nvPr>
            <p:ph type="title"/>
          </p:nvPr>
        </p:nvSpPr>
        <p:spPr/>
        <p:txBody>
          <a:bodyPr/>
          <a:lstStyle/>
          <a:p>
            <a:r>
              <a:rPr lang="en-US" altLang="en-US" dirty="0"/>
              <a:t>File and Folder Attributes</a:t>
            </a:r>
            <a:endParaRPr lang="en-US" dirty="0"/>
          </a:p>
        </p:txBody>
      </p:sp>
      <p:sp>
        <p:nvSpPr>
          <p:cNvPr id="3" name="Text Placeholder 2">
            <a:extLst>
              <a:ext uri="{FF2B5EF4-FFF2-40B4-BE49-F238E27FC236}">
                <a16:creationId xmlns:a16="http://schemas.microsoft.com/office/drawing/2014/main" id="{9B6E8F3D-5DFD-4280-AD6A-3C2B7C3FB11F}"/>
              </a:ext>
            </a:extLst>
          </p:cNvPr>
          <p:cNvSpPr>
            <a:spLocks noGrp="1"/>
          </p:cNvSpPr>
          <p:nvPr>
            <p:ph type="body" sz="quarter" idx="17"/>
          </p:nvPr>
        </p:nvSpPr>
        <p:spPr>
          <a:xfrm>
            <a:off x="4371889" y="1066377"/>
            <a:ext cx="6564884" cy="1562210"/>
          </a:xfrm>
        </p:spPr>
        <p:txBody>
          <a:bodyPr>
            <a:normAutofit/>
          </a:bodyPr>
          <a:lstStyle/>
          <a:p>
            <a:r>
              <a:rPr lang="en-US" altLang="en-US" sz="1600" dirty="0"/>
              <a:t>NTFS file systems use attributes</a:t>
            </a:r>
          </a:p>
          <a:p>
            <a:pPr lvl="1"/>
            <a:r>
              <a:rPr lang="en-US" altLang="en-US" sz="1600" dirty="0"/>
              <a:t>To describe general information about a file or folder</a:t>
            </a:r>
          </a:p>
          <a:p>
            <a:r>
              <a:rPr lang="en-US" altLang="en-US" sz="1600" dirty="0"/>
              <a:t>To see general attributes of a file or folder</a:t>
            </a:r>
          </a:p>
          <a:p>
            <a:pPr lvl="1"/>
            <a:r>
              <a:rPr lang="en-US" altLang="en-US" sz="1600" dirty="0"/>
              <a:t>View the properties of the item in File Explorer</a:t>
            </a:r>
          </a:p>
          <a:p>
            <a:pPr lvl="1"/>
            <a:r>
              <a:rPr lang="en-US" altLang="en-US" sz="1600" dirty="0"/>
              <a:t>The General tab displays basic attributes</a:t>
            </a:r>
          </a:p>
          <a:p>
            <a:endParaRPr lang="en-US" sz="1600" dirty="0"/>
          </a:p>
        </p:txBody>
      </p:sp>
      <p:sp>
        <p:nvSpPr>
          <p:cNvPr id="6" name="Text Placeholder 5">
            <a:extLst>
              <a:ext uri="{FF2B5EF4-FFF2-40B4-BE49-F238E27FC236}">
                <a16:creationId xmlns:a16="http://schemas.microsoft.com/office/drawing/2014/main" id="{AA910E8D-75AF-4428-882F-57BC179E94CE}"/>
              </a:ext>
            </a:extLst>
          </p:cNvPr>
          <p:cNvSpPr txBox="1">
            <a:spLocks/>
          </p:cNvSpPr>
          <p:nvPr/>
        </p:nvSpPr>
        <p:spPr>
          <a:xfrm>
            <a:off x="736880" y="5225143"/>
            <a:ext cx="2983510" cy="776543"/>
          </a:xfrm>
          <a:prstGeom prst="rect">
            <a:avLst/>
          </a:prstGeom>
        </p:spPr>
        <p:txBody>
          <a:bodyPr/>
          <a:lst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006298"/>
                </a:solidFill>
                <a:latin typeface="Arial" panose="020B0604020202020204" pitchFamily="34" charset="0"/>
                <a:cs typeface="Arial" panose="020B0604020202020204" pitchFamily="34" charset="0"/>
              </a:rPr>
              <a:t>Figure 5-6 Properties of a file on an NTFS file system, General tab</a:t>
            </a:r>
          </a:p>
        </p:txBody>
      </p:sp>
      <p:pic>
        <p:nvPicPr>
          <p:cNvPr id="5" name="Picture 4" descr="Screenshot of Properties of a file on an NTFS file system, General tab">
            <a:extLst>
              <a:ext uri="{FF2B5EF4-FFF2-40B4-BE49-F238E27FC236}">
                <a16:creationId xmlns:a16="http://schemas.microsoft.com/office/drawing/2014/main" id="{760CCF82-EBEF-480A-8FAF-260DB9317188}"/>
              </a:ext>
            </a:extLst>
          </p:cNvPr>
          <p:cNvPicPr>
            <a:picLocks noChangeAspect="1"/>
          </p:cNvPicPr>
          <p:nvPr/>
        </p:nvPicPr>
        <p:blipFill>
          <a:blip r:embed="rId2"/>
          <a:stretch>
            <a:fillRect/>
          </a:stretch>
        </p:blipFill>
        <p:spPr>
          <a:xfrm>
            <a:off x="740228" y="1039477"/>
            <a:ext cx="2980162" cy="4185666"/>
          </a:xfrm>
          <a:prstGeom prst="rect">
            <a:avLst/>
          </a:prstGeom>
        </p:spPr>
      </p:pic>
      <p:sp>
        <p:nvSpPr>
          <p:cNvPr id="9" name="Text Placeholder 5">
            <a:extLst>
              <a:ext uri="{FF2B5EF4-FFF2-40B4-BE49-F238E27FC236}">
                <a16:creationId xmlns:a16="http://schemas.microsoft.com/office/drawing/2014/main" id="{05913D79-C62A-4AAA-948B-C49F04B44317}"/>
              </a:ext>
            </a:extLst>
          </p:cNvPr>
          <p:cNvSpPr txBox="1">
            <a:spLocks/>
          </p:cNvSpPr>
          <p:nvPr/>
        </p:nvSpPr>
        <p:spPr>
          <a:xfrm>
            <a:off x="3856891" y="5254290"/>
            <a:ext cx="7248291" cy="377343"/>
          </a:xfrm>
          <a:prstGeom prst="rect">
            <a:avLst/>
          </a:prstGeom>
        </p:spPr>
        <p:txBody>
          <a:bodyPr/>
          <a:lst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006298"/>
                </a:solidFill>
                <a:latin typeface="Arial" panose="020B0604020202020204" pitchFamily="34" charset="0"/>
                <a:cs typeface="Arial" panose="020B0604020202020204" pitchFamily="34" charset="0"/>
              </a:rPr>
              <a:t>Figure 5-7 File Explorer, View tab, option to show hidden items</a:t>
            </a:r>
          </a:p>
        </p:txBody>
      </p:sp>
      <p:pic>
        <p:nvPicPr>
          <p:cNvPr id="8" name="Picture 7" descr="Screenshot of File Explorer, View tab, option to show hidden items">
            <a:extLst>
              <a:ext uri="{FF2B5EF4-FFF2-40B4-BE49-F238E27FC236}">
                <a16:creationId xmlns:a16="http://schemas.microsoft.com/office/drawing/2014/main" id="{82CF4CBC-D166-412F-A74C-B1C19C873970}"/>
              </a:ext>
            </a:extLst>
          </p:cNvPr>
          <p:cNvPicPr>
            <a:picLocks noChangeAspect="1"/>
          </p:cNvPicPr>
          <p:nvPr/>
        </p:nvPicPr>
        <p:blipFill>
          <a:blip r:embed="rId3"/>
          <a:stretch>
            <a:fillRect/>
          </a:stretch>
        </p:blipFill>
        <p:spPr>
          <a:xfrm>
            <a:off x="3856891" y="2506782"/>
            <a:ext cx="7594881" cy="2718361"/>
          </a:xfrm>
          <a:prstGeom prst="rect">
            <a:avLst/>
          </a:prstGeom>
        </p:spPr>
      </p:pic>
    </p:spTree>
    <p:extLst>
      <p:ext uri="{BB962C8B-B14F-4D97-AF65-F5344CB8AC3E}">
        <p14:creationId xmlns:p14="http://schemas.microsoft.com/office/powerpoint/2010/main" val="340420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4007-D714-46A6-AB2A-A419BE8A8B1B}"/>
              </a:ext>
            </a:extLst>
          </p:cNvPr>
          <p:cNvSpPr>
            <a:spLocks noGrp="1"/>
          </p:cNvSpPr>
          <p:nvPr>
            <p:ph type="title"/>
          </p:nvPr>
        </p:nvSpPr>
        <p:spPr/>
        <p:txBody>
          <a:bodyPr/>
          <a:lstStyle/>
          <a:p>
            <a:r>
              <a:rPr lang="en-US" altLang="en-US" dirty="0"/>
              <a:t>File and Folder Attributes cont’d</a:t>
            </a:r>
            <a:endParaRPr lang="en-US" dirty="0"/>
          </a:p>
        </p:txBody>
      </p:sp>
      <p:pic>
        <p:nvPicPr>
          <p:cNvPr id="5" name="Picture 4" descr="Screenshot of Properties of a file on an NTFS file system, General tab, Advanced Attributes">
            <a:extLst>
              <a:ext uri="{FF2B5EF4-FFF2-40B4-BE49-F238E27FC236}">
                <a16:creationId xmlns:a16="http://schemas.microsoft.com/office/drawing/2014/main" id="{39F64A2C-8360-48A6-9839-645243C6009C}"/>
              </a:ext>
            </a:extLst>
          </p:cNvPr>
          <p:cNvPicPr>
            <a:picLocks noChangeAspect="1"/>
          </p:cNvPicPr>
          <p:nvPr/>
        </p:nvPicPr>
        <p:blipFill>
          <a:blip r:embed="rId2"/>
          <a:stretch>
            <a:fillRect/>
          </a:stretch>
        </p:blipFill>
        <p:spPr>
          <a:xfrm>
            <a:off x="838200" y="1461775"/>
            <a:ext cx="3868432" cy="3001370"/>
          </a:xfrm>
          <a:prstGeom prst="rect">
            <a:avLst/>
          </a:prstGeom>
        </p:spPr>
      </p:pic>
      <p:pic>
        <p:nvPicPr>
          <p:cNvPr id="7" name="Picture 6" descr="Screenshot of Modified icons to indicate compressed files and folders in File Explorer">
            <a:extLst>
              <a:ext uri="{FF2B5EF4-FFF2-40B4-BE49-F238E27FC236}">
                <a16:creationId xmlns:a16="http://schemas.microsoft.com/office/drawing/2014/main" id="{78D21A4F-5AA5-43FE-B80B-E5753DC506CC}"/>
              </a:ext>
            </a:extLst>
          </p:cNvPr>
          <p:cNvPicPr>
            <a:picLocks noChangeAspect="1"/>
          </p:cNvPicPr>
          <p:nvPr/>
        </p:nvPicPr>
        <p:blipFill>
          <a:blip r:embed="rId3"/>
          <a:stretch>
            <a:fillRect/>
          </a:stretch>
        </p:blipFill>
        <p:spPr>
          <a:xfrm>
            <a:off x="4855029" y="1748084"/>
            <a:ext cx="6498771" cy="2715061"/>
          </a:xfrm>
          <a:prstGeom prst="rect">
            <a:avLst/>
          </a:prstGeom>
        </p:spPr>
      </p:pic>
      <p:sp>
        <p:nvSpPr>
          <p:cNvPr id="8" name="Text Placeholder 5">
            <a:extLst>
              <a:ext uri="{FF2B5EF4-FFF2-40B4-BE49-F238E27FC236}">
                <a16:creationId xmlns:a16="http://schemas.microsoft.com/office/drawing/2014/main" id="{4C70ADB1-FF4E-44DA-8252-2054A5080F31}"/>
              </a:ext>
            </a:extLst>
          </p:cNvPr>
          <p:cNvSpPr txBox="1">
            <a:spLocks/>
          </p:cNvSpPr>
          <p:nvPr/>
        </p:nvSpPr>
        <p:spPr>
          <a:xfrm>
            <a:off x="838199" y="4710705"/>
            <a:ext cx="3868431" cy="1004295"/>
          </a:xfrm>
          <a:prstGeom prst="rect">
            <a:avLst/>
          </a:prstGeom>
        </p:spPr>
        <p:txBody>
          <a:bodyPr/>
          <a:lst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006298"/>
                </a:solidFill>
                <a:latin typeface="Arial" panose="020B0604020202020204" pitchFamily="34" charset="0"/>
                <a:cs typeface="Arial" panose="020B0604020202020204" pitchFamily="34" charset="0"/>
              </a:rPr>
              <a:t>Figure 5-8 Properties of a file on an NTFS file system, General tab, Advanced Attributes</a:t>
            </a:r>
          </a:p>
        </p:txBody>
      </p:sp>
      <p:sp>
        <p:nvSpPr>
          <p:cNvPr id="9" name="Text Placeholder 5">
            <a:extLst>
              <a:ext uri="{FF2B5EF4-FFF2-40B4-BE49-F238E27FC236}">
                <a16:creationId xmlns:a16="http://schemas.microsoft.com/office/drawing/2014/main" id="{D4E7C544-4AB1-434B-BF10-7E94557060EC}"/>
              </a:ext>
            </a:extLst>
          </p:cNvPr>
          <p:cNvSpPr txBox="1">
            <a:spLocks/>
          </p:cNvSpPr>
          <p:nvPr/>
        </p:nvSpPr>
        <p:spPr>
          <a:xfrm>
            <a:off x="4855028" y="4710704"/>
            <a:ext cx="6498771" cy="776543"/>
          </a:xfrm>
          <a:prstGeom prst="rect">
            <a:avLst/>
          </a:prstGeom>
        </p:spPr>
        <p:txBody>
          <a:bodyPr/>
          <a:lst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rgbClr val="006298"/>
                </a:solidFill>
                <a:latin typeface="Arial" panose="020B0604020202020204" pitchFamily="34" charset="0"/>
                <a:cs typeface="Arial" panose="020B0604020202020204" pitchFamily="34" charset="0"/>
              </a:rPr>
              <a:t>Figure 5-9 Modified icons to indicate compressed files and folders in File Explorer</a:t>
            </a:r>
          </a:p>
        </p:txBody>
      </p:sp>
    </p:spTree>
    <p:extLst>
      <p:ext uri="{BB962C8B-B14F-4D97-AF65-F5344CB8AC3E}">
        <p14:creationId xmlns:p14="http://schemas.microsoft.com/office/powerpoint/2010/main" val="25374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62100" y="1186543"/>
            <a:ext cx="9791700" cy="5307563"/>
          </a:xfrm>
        </p:spPr>
        <p:txBody>
          <a:bodyPr>
            <a:normAutofit/>
          </a:bodyPr>
          <a:lstStyle/>
          <a:p>
            <a:r>
              <a:rPr lang="en-US" sz="2800" dirty="0"/>
              <a:t>A </a:t>
            </a:r>
            <a:r>
              <a:rPr lang="en-US" sz="2800" b="1" dirty="0"/>
              <a:t>copied</a:t>
            </a:r>
            <a:r>
              <a:rPr lang="en-US" sz="2800" dirty="0"/>
              <a:t> file </a:t>
            </a:r>
          </a:p>
          <a:p>
            <a:pPr lvl="1"/>
            <a:r>
              <a:rPr lang="en-US" sz="2600" dirty="0"/>
              <a:t>receives new attributes in the NTFS file system based on the attributes of the target folder</a:t>
            </a:r>
          </a:p>
          <a:p>
            <a:r>
              <a:rPr lang="en-US" sz="2800" dirty="0"/>
              <a:t>A </a:t>
            </a:r>
            <a:r>
              <a:rPr lang="en-US" sz="2800" b="1" dirty="0"/>
              <a:t>moved</a:t>
            </a:r>
            <a:r>
              <a:rPr lang="en-US" sz="2800" dirty="0"/>
              <a:t> file</a:t>
            </a:r>
          </a:p>
          <a:p>
            <a:pPr lvl="1"/>
            <a:r>
              <a:rPr lang="en-US" sz="2600" dirty="0"/>
              <a:t>When a file is moved within the </a:t>
            </a:r>
            <a:r>
              <a:rPr lang="en-US" sz="2600" u="sng" dirty="0"/>
              <a:t>same</a:t>
            </a:r>
            <a:r>
              <a:rPr lang="en-US" sz="2600" dirty="0"/>
              <a:t> NTFS partition, the attributes do not change</a:t>
            </a:r>
          </a:p>
          <a:p>
            <a:pPr lvl="1"/>
            <a:r>
              <a:rPr lang="en-US" sz="2600" dirty="0"/>
              <a:t>When a file is moved to a new location in a </a:t>
            </a:r>
            <a:r>
              <a:rPr lang="en-US" sz="2600" u="sng" dirty="0"/>
              <a:t>different</a:t>
            </a:r>
            <a:r>
              <a:rPr lang="en-US" sz="2600" dirty="0"/>
              <a:t> NTFS partition, the attributes become the same as the target folder’s attributes</a:t>
            </a:r>
          </a:p>
          <a:p>
            <a:endParaRPr lang="en-US" dirty="0"/>
          </a:p>
        </p:txBody>
      </p:sp>
      <p:sp>
        <p:nvSpPr>
          <p:cNvPr id="3" name="Title 2"/>
          <p:cNvSpPr>
            <a:spLocks noGrp="1"/>
          </p:cNvSpPr>
          <p:nvPr>
            <p:ph type="title"/>
          </p:nvPr>
        </p:nvSpPr>
        <p:spPr>
          <a:xfrm>
            <a:off x="1371600" y="199002"/>
            <a:ext cx="6441828" cy="615553"/>
          </a:xfrm>
        </p:spPr>
        <p:txBody>
          <a:bodyPr/>
          <a:lstStyle/>
          <a:p>
            <a:r>
              <a:rPr lang="en-US" altLang="en-US" dirty="0"/>
              <a:t>Copying and Moving Files</a:t>
            </a:r>
            <a:endParaRPr lang="en-US" dirty="0"/>
          </a:p>
        </p:txBody>
      </p:sp>
    </p:spTree>
    <p:extLst>
      <p:ext uri="{BB962C8B-B14F-4D97-AF65-F5344CB8AC3E}">
        <p14:creationId xmlns:p14="http://schemas.microsoft.com/office/powerpoint/2010/main" val="201108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NSCC Brand Colour Theme">
      <a:dk1>
        <a:srgbClr val="000000"/>
      </a:dk1>
      <a:lt1>
        <a:sysClr val="window" lastClr="FFFFFF"/>
      </a:lt1>
      <a:dk2>
        <a:srgbClr val="8C8985"/>
      </a:dk2>
      <a:lt2>
        <a:srgbClr val="8EBBE5"/>
      </a:lt2>
      <a:accent1>
        <a:srgbClr val="10497E"/>
      </a:accent1>
      <a:accent2>
        <a:srgbClr val="8C8985"/>
      </a:accent2>
      <a:accent3>
        <a:srgbClr val="8EBBE5"/>
      </a:accent3>
      <a:accent4>
        <a:srgbClr val="BF0D3E"/>
      </a:accent4>
      <a:accent5>
        <a:srgbClr val="CEDC00"/>
      </a:accent5>
      <a:accent6>
        <a:srgbClr val="3C1053"/>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09F1E77650F745B18DD687BDB0280D" ma:contentTypeVersion="9" ma:contentTypeDescription="Create a new document." ma:contentTypeScope="" ma:versionID="ce99845403c31120552f5dc94fed862a">
  <xsd:schema xmlns:xsd="http://www.w3.org/2001/XMLSchema" xmlns:xs="http://www.w3.org/2001/XMLSchema" xmlns:p="http://schemas.microsoft.com/office/2006/metadata/properties" xmlns:ns2="519303f4-e114-4873-a962-6e06524e4a50" xmlns:ns3="a8337ce8-1428-4b13-8b6d-d6c85264f49c" targetNamespace="http://schemas.microsoft.com/office/2006/metadata/properties" ma:root="true" ma:fieldsID="6e6a902888f6c48035a40e571a827925" ns2:_="" ns3:_="">
    <xsd:import namespace="519303f4-e114-4873-a962-6e06524e4a50"/>
    <xsd:import namespace="a8337ce8-1428-4b13-8b6d-d6c85264f49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9303f4-e114-4873-a962-6e06524e4a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337ce8-1428-4b13-8b6d-d6c85264f49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D44A4C-8376-48B2-8DF4-D1D5730C8A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9303f4-e114-4873-a962-6e06524e4a50"/>
    <ds:schemaRef ds:uri="a8337ce8-1428-4b13-8b6d-d6c85264f4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1FFE67-40D3-42F5-A91A-B7D0505017DC}">
  <ds:schemaRefs>
    <ds:schemaRef ds:uri="http://schemas.microsoft.com/sharepoint/v3/contenttype/forms"/>
  </ds:schemaRefs>
</ds:datastoreItem>
</file>

<file path=customXml/itemProps3.xml><?xml version="1.0" encoding="utf-8"?>
<ds:datastoreItem xmlns:ds="http://schemas.openxmlformats.org/officeDocument/2006/customXml" ds:itemID="{2BBBD17D-4CD0-4B9B-9FC9-32AACDFC1AF0}">
  <ds:schemaRefs>
    <ds:schemaRef ds:uri="http://purl.org/dc/elements/1.1/"/>
    <ds:schemaRef ds:uri="http://schemas.microsoft.com/office/2006/metadata/properties"/>
    <ds:schemaRef ds:uri="http://schemas.microsoft.com/office/infopath/2007/PartnerControls"/>
    <ds:schemaRef ds:uri="519303f4-e114-4873-a962-6e06524e4a50"/>
    <ds:schemaRef ds:uri="http://purl.org/dc/terms/"/>
    <ds:schemaRef ds:uri="http://purl.org/dc/dcmitype/"/>
    <ds:schemaRef ds:uri="http://schemas.microsoft.com/office/2006/documentManagement/types"/>
    <ds:schemaRef ds:uri="http://schemas.openxmlformats.org/package/2006/metadata/core-properties"/>
    <ds:schemaRef ds:uri="a8337ce8-1428-4b13-8b6d-d6c85264f49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1053</TotalTime>
  <Words>1423</Words>
  <Application>Microsoft Office PowerPoint</Application>
  <PresentationFormat>Widescreen</PresentationFormat>
  <Paragraphs>181</Paragraphs>
  <Slides>25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Arial</vt:lpstr>
      <vt:lpstr>Calibri</vt:lpstr>
      <vt:lpstr>Courier New</vt:lpstr>
      <vt:lpstr>Helvetica</vt:lpstr>
      <vt:lpstr>Interstate</vt:lpstr>
      <vt:lpstr>Interstate-Bold</vt:lpstr>
      <vt:lpstr>Interstate-Light</vt:lpstr>
      <vt:lpstr>Interstate-Regular</vt:lpstr>
      <vt:lpstr>LucidaGrande</vt:lpstr>
      <vt:lpstr>Symbol</vt:lpstr>
      <vt:lpstr>Wingdings</vt:lpstr>
      <vt:lpstr>1_Office Theme</vt:lpstr>
      <vt:lpstr>PowerPoint Presentation</vt:lpstr>
      <vt:lpstr>PowerPoint Presentation</vt:lpstr>
      <vt:lpstr>File Systems</vt:lpstr>
      <vt:lpstr>New Technology File System (NTFS): Disk Quotas</vt:lpstr>
      <vt:lpstr>Disk Quotas cont’d</vt:lpstr>
      <vt:lpstr>File System – Drive Letters</vt:lpstr>
      <vt:lpstr>File and Folder Attributes</vt:lpstr>
      <vt:lpstr>File and Folder Attributes cont’d</vt:lpstr>
      <vt:lpstr>Copying and Moving Files</vt:lpstr>
      <vt:lpstr>PowerPoint Presentation</vt:lpstr>
      <vt:lpstr>File and Folder Permissions</vt:lpstr>
      <vt:lpstr>Default Folder Permissions</vt:lpstr>
      <vt:lpstr>Permissions and Inheritance</vt:lpstr>
      <vt:lpstr>Basic NTFS Permissions</vt:lpstr>
      <vt:lpstr>Basic NTFS Permissions cont’d</vt:lpstr>
      <vt:lpstr>Types of Permissions</vt:lpstr>
      <vt:lpstr>Permission Inheritance</vt:lpstr>
      <vt:lpstr>PowerPoint Presentation</vt:lpstr>
      <vt:lpstr>Shared Folders</vt:lpstr>
      <vt:lpstr>Shared Folder Management</vt:lpstr>
      <vt:lpstr>Share Permissions</vt:lpstr>
      <vt:lpstr>Effective Permissions</vt:lpstr>
      <vt:lpstr>Effective Permissions</vt:lpstr>
      <vt:lpstr>Additional Learning  Task</vt:lpstr>
      <vt:lpstr>Questions</vt:lpstr>
    </vt:vector>
  </TitlesOfParts>
  <Company>NSCC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Aucoin,Denis</dc:creator>
  <cp:lastModifiedBy>Dutka,Marie</cp:lastModifiedBy>
  <cp:revision>99</cp:revision>
  <dcterms:created xsi:type="dcterms:W3CDTF">2018-07-25T14:39:40Z</dcterms:created>
  <dcterms:modified xsi:type="dcterms:W3CDTF">2024-02-15T11:54:16Z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0x010100C309F1E77650F745B18DD687BDB0280D</vt:lpwstr>
  </property>
</Properties>
</file>